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2" r:id="rId6"/>
    <p:sldId id="277" r:id="rId7"/>
    <p:sldId id="263" r:id="rId8"/>
    <p:sldId id="264" r:id="rId9"/>
    <p:sldId id="265" r:id="rId10"/>
    <p:sldId id="266" r:id="rId11"/>
    <p:sldId id="267" r:id="rId12"/>
    <p:sldId id="273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461244927409904"/>
          <c:y val="5.5749128919860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170020414114902"/>
          <c:y val="0.29056318940524595"/>
          <c:w val="0.76675945027166803"/>
          <c:h val="0.441776363320438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А)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34.700000000000003</c:v>
                </c:pt>
                <c:pt idx="1">
                  <c:v>43.4</c:v>
                </c:pt>
                <c:pt idx="2">
                  <c:v>17.3</c:v>
                </c:pt>
                <c:pt idx="3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Б)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31.5</c:v>
                </c:pt>
                <c:pt idx="1">
                  <c:v>47.3</c:v>
                </c:pt>
                <c:pt idx="2">
                  <c:v>15.7</c:v>
                </c:pt>
                <c:pt idx="3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0.17499999999999999</c:v>
                </c:pt>
                <c:pt idx="1">
                  <c:v>0.47</c:v>
                </c:pt>
                <c:pt idx="2">
                  <c:v>0.3</c:v>
                </c:pt>
                <c:pt idx="3">
                  <c:v>5.5E-2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0.32</c:v>
                </c:pt>
                <c:pt idx="1">
                  <c:v>0.43</c:v>
                </c:pt>
                <c:pt idx="2">
                  <c:v>0.2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666928"/>
        <c:axId val="314625416"/>
      </c:barChart>
      <c:catAx>
        <c:axId val="35066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625416"/>
        <c:crosses val="autoZero"/>
        <c:auto val="1"/>
        <c:lblAlgn val="ctr"/>
        <c:lblOffset val="100"/>
        <c:noMultiLvlLbl val="0"/>
      </c:catAx>
      <c:valAx>
        <c:axId val="314625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6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B23B9-F229-4F5E-A7F8-88E750A7F230}" type="datetimeFigureOut">
              <a:rPr lang="ru-RU" smtClean="0"/>
              <a:t>22.06.20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15781-F77B-450F-B93C-A142A33AC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67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15781-F77B-450F-B93C-A142A33AC44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29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15781-F77B-450F-B93C-A142A33AC44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4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0ABD-9774-4195-9988-FE250FBC11CC}" type="datetime1">
              <a:rPr lang="ru-RU" smtClean="0"/>
              <a:t>22.06.20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E50C69F-7302-40F6-99D8-7AB9C7497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61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B4F-2401-47C3-8D6A-1650DDE8F8C8}" type="datetime1">
              <a:rPr lang="ru-RU" smtClean="0"/>
              <a:t>22.06.20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50C69F-7302-40F6-99D8-7AB9C7497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7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25A6-011F-43ED-B19F-9C4178A511A7}" type="datetime1">
              <a:rPr lang="ru-RU" smtClean="0"/>
              <a:t>22.06.20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50C69F-7302-40F6-99D8-7AB9C749756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4245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9EC4-06DF-4186-993F-B9CCC60E5D7C}" type="datetime1">
              <a:rPr lang="ru-RU" smtClean="0"/>
              <a:t>22.06.20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50C69F-7302-40F6-99D8-7AB9C7497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98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E582-D833-4306-A0AE-74C16A2AECB1}" type="datetime1">
              <a:rPr lang="ru-RU" smtClean="0"/>
              <a:t>22.06.20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50C69F-7302-40F6-99D8-7AB9C749756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6696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929F-B9CF-4366-8F3C-A4C77468632F}" type="datetime1">
              <a:rPr lang="ru-RU" smtClean="0"/>
              <a:t>22.06.20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50C69F-7302-40F6-99D8-7AB9C7497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730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B283-33A0-46C0-9E47-CFCFA799F660}" type="datetime1">
              <a:rPr lang="ru-RU" smtClean="0"/>
              <a:t>22.06.20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890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9F33-7D56-402E-AE04-6F739260890E}" type="datetime1">
              <a:rPr lang="ru-RU" smtClean="0"/>
              <a:t>22.06.20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AD57-8F30-4B43-8BDC-8AF5C7FCAE35}" type="datetime1">
              <a:rPr lang="ru-RU" smtClean="0"/>
              <a:t>22.06.20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6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F7DF-0834-4F11-9881-D2CBEC95BAFD}" type="datetime1">
              <a:rPr lang="ru-RU" smtClean="0"/>
              <a:t>22.06.20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50C69F-7302-40F6-99D8-7AB9C7497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89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9C79-869A-406C-BBC9-824CAA0F0AF0}" type="datetime1">
              <a:rPr lang="ru-RU" smtClean="0"/>
              <a:t>22.06.20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50C69F-7302-40F6-99D8-7AB9C7497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5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374B-493B-4930-B10B-1761F364522D}" type="datetime1">
              <a:rPr lang="ru-RU" smtClean="0"/>
              <a:t>22.06.20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50C69F-7302-40F6-99D8-7AB9C7497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80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7053-F44E-444F-9796-8F1B1D454580}" type="datetime1">
              <a:rPr lang="ru-RU" smtClean="0"/>
              <a:t>22.06.20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2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C3BC-48AD-440A-91A9-F5468316C598}" type="datetime1">
              <a:rPr lang="ru-RU" smtClean="0"/>
              <a:t>22.06.20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5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DF43-B839-428C-B2B7-934A34EF453C}" type="datetime1">
              <a:rPr lang="ru-RU" smtClean="0"/>
              <a:t>22.06.20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2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BE77-4DF6-45C5-A489-8F10774C7F45}" type="datetime1">
              <a:rPr lang="ru-RU" smtClean="0"/>
              <a:t>22.06.20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50C69F-7302-40F6-99D8-7AB9C7497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7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F2F31-7E10-4A25-BE51-F2CD6944A6F7}" type="datetime1">
              <a:rPr lang="ru-RU" smtClean="0"/>
              <a:t>22.06.20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E50C69F-7302-40F6-99D8-7AB9C7497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44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5764" y="566671"/>
            <a:ext cx="11002336" cy="234395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/>
              <a:t>Використання міжпредметної компетентності учнів старшої школи у формуванні наукового світогляду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001555" y="3799268"/>
            <a:ext cx="57439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buClr>
                <a:schemeClr val="accent1">
                  <a:lumMod val="75000"/>
                </a:schemeClr>
              </a:buClr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Ляшенко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Олена Володимирівна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60000">
              <a:buClr>
                <a:schemeClr val="accent1">
                  <a:lumMod val="75000"/>
                </a:schemeClr>
              </a:buClr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 ПН18М</a:t>
            </a:r>
          </a:p>
          <a:p>
            <a:pPr defTabSz="360000">
              <a:buClr>
                <a:schemeClr val="accent1">
                  <a:lumMod val="75000"/>
                </a:schemeClr>
              </a:buClr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природничо-географічного факультету</a:t>
            </a:r>
          </a:p>
          <a:p>
            <a:pPr defTabSz="360000">
              <a:buClr>
                <a:schemeClr val="accent1">
                  <a:lumMod val="75000"/>
                </a:schemeClr>
              </a:buClr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014 Середня освіта (Природничі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 к. пед. наук,</a:t>
            </a:r>
          </a:p>
          <a:p>
            <a:pPr defTabSz="360000">
              <a:buClr>
                <a:schemeClr val="accent1">
                  <a:lumMod val="75000"/>
                </a:schemeClr>
              </a:buClr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доцент  Трифонова Олена Михайлівна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82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4068" y="570511"/>
            <a:ext cx="573567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Використання ресурсів мережі Інтернет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076" y="1087576"/>
            <a:ext cx="9827089" cy="507063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9388" y="501134"/>
            <a:ext cx="3563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Наукова</a:t>
            </a:r>
            <a:r>
              <a:rPr lang="ru-RU" sz="3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новизна</a:t>
            </a:r>
            <a:r>
              <a:rPr lang="ru-RU" sz="32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93151" y="1420760"/>
            <a:ext cx="102849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вдосконалено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систему міжпредметних зв’язків з природничих наук у старшій школі з метою формування наукового світогляду;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уточнено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структуру міжпредметної компетентності як основи для формування наукового світогляду учнів;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набули подальшого розвитку: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умови застосування міжпредметних компетентностей на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уроках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природничих наук; методика формування наукового світогляду в навчанні природничих наук; прийоми формування наукового стилю мислення учнів старшої школи.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283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9408" y="1558345"/>
            <a:ext cx="96333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одержаних результатів полягає в: розробці й застосуванні в освітньому процесі завдань міжпредметного змісту для формування наукового світогляду в учнів старшої школи;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3х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4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0508" y="410982"/>
            <a:ext cx="6991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риклади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наукових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інтегрованого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проектів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sz="28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78297" y="1534612"/>
            <a:ext cx="9547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«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Підвищення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ефективності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регенераційної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здатності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представників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роду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Berberis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умовах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ботанічного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саду»,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78297" y="3165373"/>
            <a:ext cx="9547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«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Особливості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водного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обміну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газоноутворюючих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трав в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умовах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промислового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міста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78297" y="4796134"/>
            <a:ext cx="9547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«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технології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створення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відновлення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дернового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покриву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використанням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газоноутворюючих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трав в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умовах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промислового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міста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37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35" y="233323"/>
            <a:ext cx="5051980" cy="652808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12" y="233323"/>
            <a:ext cx="5074276" cy="652808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749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66940" y="512781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 знань учнів на початку експерименту: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ДНЗ «КПЛПО»; Б) ДНЗ «ПТУ №8»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45831782"/>
              </p:ext>
            </p:extLst>
          </p:nvPr>
        </p:nvGraphicFramePr>
        <p:xfrm>
          <a:off x="1738648" y="1048681"/>
          <a:ext cx="4250028" cy="3780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24913303"/>
              </p:ext>
            </p:extLst>
          </p:nvPr>
        </p:nvGraphicFramePr>
        <p:xfrm>
          <a:off x="6314940" y="1061559"/>
          <a:ext cx="4065432" cy="376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760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59808482"/>
              </p:ext>
            </p:extLst>
          </p:nvPr>
        </p:nvGraphicFramePr>
        <p:xfrm>
          <a:off x="2452942" y="175796"/>
          <a:ext cx="8610010" cy="563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47998" y="5797647"/>
            <a:ext cx="807934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 знань учнів по завершенню експерименту: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ДНЗ «КПЛПО»; Б) ДНЗ «ПТУ №8»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84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4406" y="347730"/>
            <a:ext cx="1014855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Апробація результатів дослідження.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наукових досліджень апробувались на різного рівнях конференціях, симпозіумах, форумах та семінарах: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«Актуальні питання розвитку біології та екології» (Вінниця, 2016); «Світові рослинні ресурси: стан та перспективи розвитку» (Київ, 2016); «Проблеми та інновації в природничо-математичній, технологічній і професійній освіті» (Кропивницький, 2020);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всеукраїнські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форум студентів, аспірантів і молодих учених (Дніпро, 2017), «Інноваційні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агротехнології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(Умань,2018); «Стратегії інноваційного розвитку природничих дисциплін: досвід, проблеми та перспективи » (Кропивницький, 2019).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50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2433" y="1276660"/>
            <a:ext cx="103030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аналіз нормативної, психолого-педагогічної та науково-методичної літератури з обраної проблеми дослідження та визначено взаємозв’язки предметів природничого циклу, що дало можливість окреслити структуру і зміст поняття міжпредметної компетентності, підходи до формування на її основі наукового світогляду учнів старшої школи.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інтегровані дослідження природничого змісту прикладного спрямування як приклади реалізації проектної діяльності та запропоновано приклади проектів «Підвищення ефективності регенераційної здатності представників роду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Berberis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умовах ботанічного саду», «Особливості водного обміну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газоноутворюючих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трав в умовах промислового міста», «Основні технології створення та відновлення дернового покриву з використанням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газоноутворюючих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трав в умовах промислового міста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1379" y="489397"/>
            <a:ext cx="3078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RU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94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0321" y="880338"/>
            <a:ext cx="8834907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основі проведеного досліджено підготовлено і впроваджено у практику роботи закладів загальної середньої освіти м. Кропивницького розробки методичних матеріалів з використанням міжпредметних зв’язків, зокрема, запропоновані алгоритми складання опорних конспектів і структурно-логічних схем та приклади завдань міжпредметного змісту. Це дало змогу оптимізувати освітній процес з природничих наук у старшій школі та забезпечити формування наукового світогляду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tabLst>
                <a:tab pos="540385" algn="l"/>
              </a:tabLs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експериментальної перевірки ефективність методики формування наукового світогляду з використанням міжпредметних компетентностей засвідчили її ефективність.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5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3347" y="437882"/>
            <a:ext cx="947885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дослідження</a:t>
            </a:r>
            <a:r>
              <a:rPr lang="uk-UA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освітній процес із природничих наук у закладах загальної середньої освіти.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</a:t>
            </a:r>
            <a:r>
              <a:rPr lang="uk-UA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методика формування наукового світогляду старшокласників із використанням міжпредметної компетентності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uk-UA" sz="3200" b="1" u="sng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</a:t>
            </a:r>
            <a:r>
              <a:rPr lang="uk-UA" sz="3200" b="1" u="sng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3200" b="1" u="sng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3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Робота полягає у теоретичному обґрунтуванні та експериментальній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перевірці методики формування міжпредметної компетентності як засобу формування наукового світогляду учнів старшої школи.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03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3922" y="2846231"/>
            <a:ext cx="545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>
                <a:solidFill>
                  <a:srgbClr val="2C38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800" b="0" i="0" dirty="0" err="1" smtClean="0">
                <a:solidFill>
                  <a:srgbClr val="2C38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якую</a:t>
            </a:r>
            <a:r>
              <a:rPr lang="ru-RU" sz="4800" b="0" i="0" dirty="0" smtClean="0">
                <a:solidFill>
                  <a:srgbClr val="2C38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800" b="0" i="0" dirty="0" err="1" smtClean="0">
                <a:solidFill>
                  <a:srgbClr val="2C38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4800" b="0" i="0" dirty="0" smtClean="0">
                <a:solidFill>
                  <a:srgbClr val="2C38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36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3194" y="270457"/>
            <a:ext cx="998112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uk-UA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Провести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нормативної, психолого-педагогічної та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науково-методичної літератури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обраної проблеми дослідження та визначити взаємозв’язки предметів природничого циклу в курсі старшої школи, окреслити шляхи інтенсифікації процесу формування наукового світогляду на основі міжпредметної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компетентності;</a:t>
            </a:r>
          </a:p>
          <a:p>
            <a:pPr marL="457200" lvl="0" indent="-457200"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 дослідження природничого змісту прикладного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приклади реалізації проектної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діяльності;</a:t>
            </a:r>
          </a:p>
          <a:p>
            <a:pPr lvl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Розробити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методики використання міжпредметної компетентності учнів старшої школи у формуванні наукового світогляду; навести приклади завдань міжпредметного змісту, що забезпечують формування наукового світогляду учнів в освітньому процесі з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природничих наук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старшій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школі;</a:t>
            </a:r>
          </a:p>
          <a:p>
            <a:pPr lvl="0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Експериментально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 ефективність методики формування наукового світогляду з використанням міжпредметних компетентностей.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1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25" y="319758"/>
            <a:ext cx="9696889" cy="587498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727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04" y="579867"/>
            <a:ext cx="9289130" cy="60398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5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426" t="22139" r="31622" b="8671"/>
          <a:stretch/>
        </p:blipFill>
        <p:spPr>
          <a:xfrm>
            <a:off x="1609858" y="528033"/>
            <a:ext cx="5125595" cy="5872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5818" t="39745" r="8064" b="14304"/>
          <a:stretch/>
        </p:blipFill>
        <p:spPr>
          <a:xfrm>
            <a:off x="6735453" y="1977155"/>
            <a:ext cx="5292709" cy="26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1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9"/>
          <a:stretch/>
        </p:blipFill>
        <p:spPr bwMode="auto">
          <a:xfrm>
            <a:off x="7380868" y="415420"/>
            <a:ext cx="4493453" cy="5612170"/>
          </a:xfrm>
          <a:prstGeom prst="rect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81" y="1022537"/>
            <a:ext cx="5524500" cy="19926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81" y="3689520"/>
            <a:ext cx="5524500" cy="2338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5641" y="101888"/>
            <a:ext cx="4662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</a:t>
            </a:r>
            <a:r>
              <a:rPr lang="ru-RU" sz="28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28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ІКТ :</a:t>
            </a:r>
            <a:endParaRPr lang="ru-RU" sz="2800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86925" y="771590"/>
            <a:ext cx="6629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готових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електронних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продуктів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603" b="5038"/>
          <a:stretch/>
        </p:blipFill>
        <p:spPr bwMode="auto">
          <a:xfrm>
            <a:off x="656823" y="1318182"/>
            <a:ext cx="11117287" cy="5539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62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t="-1" b="7649"/>
          <a:stretch/>
        </p:blipFill>
        <p:spPr bwMode="auto">
          <a:xfrm>
            <a:off x="1442434" y="1223966"/>
            <a:ext cx="9890974" cy="5176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60518" y="570512"/>
            <a:ext cx="6292172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Використання мультимедійних презентацій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69F-7302-40F6-99D8-7AB9C749756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54384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292</TotalTime>
  <Words>657</Words>
  <Application>Microsoft Office PowerPoint</Application>
  <PresentationFormat>Широкоэкранный</PresentationFormat>
  <Paragraphs>71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 3</vt:lpstr>
      <vt:lpstr>Легкий дым</vt:lpstr>
      <vt:lpstr>Використання міжпредметної компетентності учнів старшої школи у формуванні наукового світогляду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міжпредметної компетентності учнів старшої школи у формуванні наукового світогляду</dc:title>
  <dc:creator>бека бека</dc:creator>
  <cp:lastModifiedBy>бека бека</cp:lastModifiedBy>
  <cp:revision>16</cp:revision>
  <dcterms:created xsi:type="dcterms:W3CDTF">2020-06-22T12:48:02Z</dcterms:created>
  <dcterms:modified xsi:type="dcterms:W3CDTF">2020-06-22T20:17:20Z</dcterms:modified>
</cp:coreProperties>
</file>