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Lst>
  <p:notesMasterIdLst>
    <p:notesMasterId r:id="rId25"/>
  </p:notesMasterIdLst>
  <p:sldIdLst>
    <p:sldId id="256" r:id="rId2"/>
    <p:sldId id="257" r:id="rId3"/>
    <p:sldId id="258" r:id="rId4"/>
    <p:sldId id="259" r:id="rId5"/>
    <p:sldId id="261" r:id="rId6"/>
    <p:sldId id="274" r:id="rId7"/>
    <p:sldId id="279" r:id="rId8"/>
    <p:sldId id="285" r:id="rId9"/>
    <p:sldId id="286" r:id="rId10"/>
    <p:sldId id="267" r:id="rId11"/>
    <p:sldId id="269" r:id="rId12"/>
    <p:sldId id="280" r:id="rId13"/>
    <p:sldId id="281" r:id="rId14"/>
    <p:sldId id="282" r:id="rId15"/>
    <p:sldId id="270" r:id="rId16"/>
    <p:sldId id="283" r:id="rId17"/>
    <p:sldId id="284" r:id="rId18"/>
    <p:sldId id="272" r:id="rId19"/>
    <p:sldId id="273"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0" d="100"/>
          <a:sy n="60" d="100"/>
        </p:scale>
        <p:origin x="-15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2314156446841573"/>
          <c:y val="5.354686770577128E-2"/>
          <c:w val="0.53850894310304853"/>
          <c:h val="0.60566432786839564"/>
        </c:manualLayout>
      </c:layout>
      <c:bar3DChart>
        <c:barDir val="col"/>
        <c:grouping val="clustered"/>
        <c:ser>
          <c:idx val="0"/>
          <c:order val="0"/>
          <c:tx>
            <c:strRef>
              <c:f>Лист1!$B$1</c:f>
              <c:strCache>
                <c:ptCount val="1"/>
                <c:pt idx="0">
                  <c:v>Експериментальна група </c:v>
                </c:pt>
              </c:strCache>
            </c:strRef>
          </c:tx>
          <c:cat>
            <c:strRef>
              <c:f>Лист1!$A$2:$A$5</c:f>
              <c:strCache>
                <c:ptCount val="4"/>
                <c:pt idx="0">
                  <c:v>Початковий рівень</c:v>
                </c:pt>
                <c:pt idx="1">
                  <c:v>Середній рівень</c:v>
                </c:pt>
                <c:pt idx="2">
                  <c:v>Достатній рівень</c:v>
                </c:pt>
                <c:pt idx="3">
                  <c:v>Високий рівень</c:v>
                </c:pt>
              </c:strCache>
            </c:strRef>
          </c:cat>
          <c:val>
            <c:numRef>
              <c:f>Лист1!$B$2:$B$5</c:f>
              <c:numCache>
                <c:formatCode>General</c:formatCode>
                <c:ptCount val="4"/>
                <c:pt idx="0">
                  <c:v>2.5</c:v>
                </c:pt>
                <c:pt idx="1">
                  <c:v>23.1</c:v>
                </c:pt>
                <c:pt idx="2">
                  <c:v>33.300000000000004</c:v>
                </c:pt>
                <c:pt idx="3">
                  <c:v>41</c:v>
                </c:pt>
              </c:numCache>
            </c:numRef>
          </c:val>
        </c:ser>
        <c:ser>
          <c:idx val="1"/>
          <c:order val="1"/>
          <c:tx>
            <c:strRef>
              <c:f>Лист1!$C$1</c:f>
              <c:strCache>
                <c:ptCount val="1"/>
                <c:pt idx="0">
                  <c:v>Контрольна група</c:v>
                </c:pt>
              </c:strCache>
            </c:strRef>
          </c:tx>
          <c:cat>
            <c:strRef>
              <c:f>Лист1!$A$2:$A$5</c:f>
              <c:strCache>
                <c:ptCount val="4"/>
                <c:pt idx="0">
                  <c:v>Початковий рівень</c:v>
                </c:pt>
                <c:pt idx="1">
                  <c:v>Середній рівень</c:v>
                </c:pt>
                <c:pt idx="2">
                  <c:v>Достатній рівень</c:v>
                </c:pt>
                <c:pt idx="3">
                  <c:v>Високий рівень</c:v>
                </c:pt>
              </c:strCache>
            </c:strRef>
          </c:cat>
          <c:val>
            <c:numRef>
              <c:f>Лист1!$C$2:$C$5</c:f>
              <c:numCache>
                <c:formatCode>General</c:formatCode>
                <c:ptCount val="4"/>
                <c:pt idx="0">
                  <c:v>10.7</c:v>
                </c:pt>
                <c:pt idx="1">
                  <c:v>21.4</c:v>
                </c:pt>
                <c:pt idx="2">
                  <c:v>28.6</c:v>
                </c:pt>
                <c:pt idx="3">
                  <c:v>39.300000000000004</c:v>
                </c:pt>
              </c:numCache>
            </c:numRef>
          </c:val>
        </c:ser>
        <c:ser>
          <c:idx val="2"/>
          <c:order val="2"/>
          <c:tx>
            <c:strRef>
              <c:f>Лист1!$D$1</c:f>
              <c:strCache>
                <c:ptCount val="1"/>
                <c:pt idx="0">
                  <c:v>Ряд 3</c:v>
                </c:pt>
              </c:strCache>
            </c:strRef>
          </c:tx>
          <c:cat>
            <c:strRef>
              <c:f>Лист1!$A$2:$A$5</c:f>
              <c:strCache>
                <c:ptCount val="4"/>
                <c:pt idx="0">
                  <c:v>Початковий рівень</c:v>
                </c:pt>
                <c:pt idx="1">
                  <c:v>Середній рівень</c:v>
                </c:pt>
                <c:pt idx="2">
                  <c:v>Достатній рівень</c:v>
                </c:pt>
                <c:pt idx="3">
                  <c:v>Високий рівень</c:v>
                </c:pt>
              </c:strCache>
            </c:strRef>
          </c:cat>
          <c:val>
            <c:numRef>
              <c:f>Лист1!$D$2:$D$5</c:f>
            </c:numRef>
          </c:val>
        </c:ser>
        <c:shape val="cylinder"/>
        <c:axId val="64843136"/>
        <c:axId val="64849792"/>
        <c:axId val="0"/>
      </c:bar3DChart>
      <c:catAx>
        <c:axId val="64843136"/>
        <c:scaling>
          <c:orientation val="minMax"/>
        </c:scaling>
        <c:axPos val="b"/>
        <c:numFmt formatCode="General" sourceLinked="0"/>
        <c:tickLblPos val="nextTo"/>
        <c:txPr>
          <a:bodyPr/>
          <a:lstStyle/>
          <a:p>
            <a:pPr>
              <a:defRPr sz="1400">
                <a:latin typeface="Times New Roman" pitchFamily="18" charset="0"/>
                <a:cs typeface="Times New Roman" pitchFamily="18" charset="0"/>
              </a:defRPr>
            </a:pPr>
            <a:endParaRPr lang="ru-RU"/>
          </a:p>
        </c:txPr>
        <c:crossAx val="64849792"/>
        <c:crosses val="autoZero"/>
        <c:auto val="1"/>
        <c:lblAlgn val="ctr"/>
        <c:lblOffset val="100"/>
      </c:catAx>
      <c:valAx>
        <c:axId val="64849792"/>
        <c:scaling>
          <c:orientation val="minMax"/>
        </c:scaling>
        <c:axPos val="l"/>
        <c:majorGridlines/>
        <c:numFmt formatCode="General" sourceLinked="1"/>
        <c:tickLblPos val="nextTo"/>
        <c:crossAx val="64843136"/>
        <c:crosses val="autoZero"/>
        <c:crossBetween val="between"/>
      </c:valAx>
    </c:plotArea>
    <c:legend>
      <c:legendPos val="r"/>
      <c:legendEntry>
        <c:idx val="0"/>
        <c:txPr>
          <a:bodyPr/>
          <a:lstStyle/>
          <a:p>
            <a:pPr>
              <a:defRPr sz="1800">
                <a:latin typeface="Times New Roman" pitchFamily="18" charset="0"/>
                <a:cs typeface="Times New Roman" pitchFamily="18" charset="0"/>
              </a:defRPr>
            </a:pPr>
            <a:endParaRPr lang="ru-RU"/>
          </a:p>
        </c:txPr>
      </c:legendEntry>
      <c:legendEntry>
        <c:idx val="1"/>
        <c:txPr>
          <a:bodyPr/>
          <a:lstStyle/>
          <a:p>
            <a:pPr>
              <a:defRPr sz="1800">
                <a:latin typeface="Times New Roman" pitchFamily="18" charset="0"/>
                <a:cs typeface="Times New Roman" pitchFamily="18" charset="0"/>
              </a:defRPr>
            </a:pPr>
            <a:endParaRPr lang="ru-RU"/>
          </a:p>
        </c:txPr>
      </c:legendEntry>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DC23F-3BB4-44D2-B52C-61B99F191727}" type="datetimeFigureOut">
              <a:rPr lang="ru-RU" smtClean="0"/>
              <a:pPr/>
              <a:t>23.06.2020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756F4-C03F-489C-BECC-245F945425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6D01340-99D0-49AF-B104-037B17E0D695}" type="datetime1">
              <a:rPr lang="ru-RU" smtClean="0"/>
              <a:pPr/>
              <a:t>23.06.2020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37C2E7-AD2C-4966-9F65-4605807CC8DF}" type="datetime1">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08EB534-2557-4767-8D1F-006C2FAECC33}" type="datetime1">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FF76086-7F7F-4492-A2FC-D207D31DB862}" type="datetime1">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8C0777A-EBB7-4AEF-8468-AAC2D26BA218}" type="datetime1">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F7701B1-AF54-49A7-AC18-88408F50563F}" type="datetime1">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2E5A312E-D8E9-4418-B9EF-598E6B1BA48D}" type="datetime1">
              <a:rPr lang="ru-RU" smtClean="0"/>
              <a:pPr/>
              <a:t>23.06.2020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66968C4-6428-4C8C-B33E-21003FB188AD}" type="datetime1">
              <a:rPr lang="ru-RU" smtClean="0"/>
              <a:pPr/>
              <a:t>23.06.2020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6991DB-7B39-4B69-97AB-2E00E4917D25}" type="datetime1">
              <a:rPr lang="ru-RU" smtClean="0"/>
              <a:pPr/>
              <a:t>23.06.2020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7C17FD-1E1A-48A7-BB53-9B7DB18C051D}" type="datetime1">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94FF990-450B-43C5-A3E3-B76063AB2F15}" type="datetime1">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3D7C54-4EFF-40CB-A94C-93ADE0AA5FD5}" type="datetime1">
              <a:rPr lang="ru-RU" smtClean="0"/>
              <a:pPr/>
              <a:t>23.06.2020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a:t>
            </a:r>
            <a:r>
              <a:rPr lang="uk-UA" b="1" dirty="0" smtClean="0"/>
              <a:t>Методика навчання курсу «природничі науки» старшокласників у хмаро орієнтованому освітньому середовищі</a:t>
            </a:r>
            <a:r>
              <a:rPr lang="ru-RU" b="1" dirty="0" smtClean="0"/>
              <a:t>»</a:t>
            </a:r>
            <a:endParaRPr lang="ru-RU" dirty="0"/>
          </a:p>
        </p:txBody>
      </p:sp>
      <p:sp>
        <p:nvSpPr>
          <p:cNvPr id="3" name="Подзаголовок 2"/>
          <p:cNvSpPr>
            <a:spLocks noGrp="1"/>
          </p:cNvSpPr>
          <p:nvPr>
            <p:ph type="subTitle" idx="1"/>
          </p:nvPr>
        </p:nvSpPr>
        <p:spPr>
          <a:xfrm>
            <a:off x="3275856" y="4221088"/>
            <a:ext cx="5580112" cy="2376264"/>
          </a:xfrm>
        </p:spPr>
        <p:txBody>
          <a:bodyPr>
            <a:normAutofit fontScale="92500" lnSpcReduction="10000"/>
          </a:bodyPr>
          <a:lstStyle/>
          <a:p>
            <a:r>
              <a:rPr lang="uk-UA" dirty="0" smtClean="0"/>
              <a:t>студентка 2 курсу групи ПН18М</a:t>
            </a:r>
          </a:p>
          <a:p>
            <a:r>
              <a:rPr lang="uk-UA" b="1" dirty="0" err="1" smtClean="0"/>
              <a:t>Кулеба</a:t>
            </a:r>
            <a:r>
              <a:rPr lang="uk-UA" b="1" dirty="0" smtClean="0"/>
              <a:t> Тетяна Вікторівна</a:t>
            </a:r>
            <a:endParaRPr lang="ru-RU" dirty="0" smtClean="0"/>
          </a:p>
          <a:p>
            <a:r>
              <a:rPr lang="uk-UA" dirty="0" smtClean="0"/>
              <a:t>к</a:t>
            </a:r>
            <a:r>
              <a:rPr lang="ru-RU" dirty="0" err="1" smtClean="0"/>
              <a:t>ерівник</a:t>
            </a:r>
            <a:r>
              <a:rPr lang="uk-UA" dirty="0" smtClean="0"/>
              <a:t>: </a:t>
            </a:r>
            <a:r>
              <a:rPr lang="ru-RU" dirty="0" smtClean="0"/>
              <a:t>Трифонова О</a:t>
            </a:r>
            <a:r>
              <a:rPr lang="uk-UA" dirty="0" err="1" smtClean="0"/>
              <a:t>лена</a:t>
            </a:r>
            <a:r>
              <a:rPr lang="uk-UA" dirty="0" smtClean="0"/>
              <a:t> Михайлівна</a:t>
            </a:r>
            <a:endParaRPr lang="ru-RU" dirty="0" smtClean="0"/>
          </a:p>
          <a:p>
            <a:r>
              <a:rPr lang="uk-UA" dirty="0" err="1" smtClean="0"/>
              <a:t>к.пед.н</a:t>
            </a:r>
            <a:r>
              <a:rPr lang="uk-UA" dirty="0" smtClean="0"/>
              <a:t>., доц., доцент кафедри природничих наук та методик їхнього навчання</a:t>
            </a:r>
            <a:endParaRPr lang="ru-RU"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722893"/>
            <a:ext cx="89644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uk-UA" sz="2000" b="1" i="0" u="none" strike="noStrike" cap="none" normalizeH="0" baseline="0" dirty="0" smtClean="0">
                <a:ln>
                  <a:noFill/>
                </a:ln>
                <a:solidFill>
                  <a:schemeClr val="tx1"/>
                </a:solidFill>
                <a:effectLst/>
                <a:latin typeface="Times New Roman" pitchFamily="18" charset="0"/>
                <a:cs typeface="Times New Roman" pitchFamily="18" charset="0"/>
              </a:rPr>
              <a:t>РОЗДІЛ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II</a:t>
            </a:r>
            <a:r>
              <a:rPr kumimoji="0" 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lang="uk-UA" sz="2000" b="1" dirty="0" smtClean="0">
                <a:latin typeface="Times New Roman" pitchFamily="18" charset="0"/>
                <a:cs typeface="Times New Roman" pitchFamily="18" charset="0"/>
              </a:rPr>
              <a:t>МЕТОДИКА НАВЧАННЯ ПРИРОДНИЧИХ НАУК В УМОВАХ ХМАРО ОРІЄНТОВАНОГО ОСВІТНЬОГО СЕРЕДОВИЩА</a:t>
            </a:r>
            <a:endParaRPr lang="ru-RU" sz="20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83"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7650" name="Group 2"/>
          <p:cNvGrpSpPr>
            <a:grpSpLocks noChangeAspect="1"/>
          </p:cNvGrpSpPr>
          <p:nvPr/>
        </p:nvGrpSpPr>
        <p:grpSpPr bwMode="auto">
          <a:xfrm>
            <a:off x="395536" y="1340768"/>
            <a:ext cx="8280920" cy="4728897"/>
            <a:chOff x="2359" y="10271"/>
            <a:chExt cx="7200" cy="4776"/>
          </a:xfrm>
        </p:grpSpPr>
        <p:sp>
          <p:nvSpPr>
            <p:cNvPr id="27682" name="AutoShape 34"/>
            <p:cNvSpPr>
              <a:spLocks noChangeAspect="1" noChangeArrowheads="1" noTextEdit="1"/>
            </p:cNvSpPr>
            <p:nvPr/>
          </p:nvSpPr>
          <p:spPr bwMode="auto">
            <a:xfrm>
              <a:off x="2359" y="10271"/>
              <a:ext cx="7200" cy="47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81" name="AutoShape 33"/>
            <p:cNvSpPr>
              <a:spLocks noChangeArrowheads="1"/>
            </p:cNvSpPr>
            <p:nvPr/>
          </p:nvSpPr>
          <p:spPr bwMode="auto">
            <a:xfrm>
              <a:off x="2359" y="12392"/>
              <a:ext cx="1922" cy="94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Головна сторінка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Природничі науки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80" name="AutoShape 32"/>
            <p:cNvSpPr>
              <a:spLocks noChangeArrowheads="1"/>
            </p:cNvSpPr>
            <p:nvPr/>
          </p:nvSpPr>
          <p:spPr bwMode="auto">
            <a:xfrm>
              <a:off x="4695" y="12171"/>
              <a:ext cx="1474" cy="4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Фізика</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79" name="AutoShape 31"/>
            <p:cNvSpPr>
              <a:spLocks noChangeArrowheads="1"/>
            </p:cNvSpPr>
            <p:nvPr/>
          </p:nvSpPr>
          <p:spPr bwMode="auto">
            <a:xfrm>
              <a:off x="6240" y="11085"/>
              <a:ext cx="1873" cy="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допитливих</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78" name="AutoShape 30"/>
            <p:cNvSpPr>
              <a:spLocks noChangeArrowheads="1"/>
            </p:cNvSpPr>
            <p:nvPr/>
          </p:nvSpPr>
          <p:spPr bwMode="auto">
            <a:xfrm>
              <a:off x="5433" y="10577"/>
              <a:ext cx="2756" cy="52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Самостійні роботи, проекти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77" name="AutoShape 29"/>
            <p:cNvSpPr>
              <a:spLocks noChangeArrowheads="1"/>
            </p:cNvSpPr>
            <p:nvPr/>
          </p:nvSpPr>
          <p:spPr bwMode="auto">
            <a:xfrm>
              <a:off x="4611" y="12700"/>
              <a:ext cx="1487" cy="40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Хімія</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76" name="AutoShape 28"/>
            <p:cNvSpPr>
              <a:spLocks noChangeArrowheads="1"/>
            </p:cNvSpPr>
            <p:nvPr/>
          </p:nvSpPr>
          <p:spPr bwMode="auto">
            <a:xfrm>
              <a:off x="4695" y="13231"/>
              <a:ext cx="1545" cy="60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Біологія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75" name="AutoShape 27"/>
            <p:cNvSpPr>
              <a:spLocks noChangeArrowheads="1"/>
            </p:cNvSpPr>
            <p:nvPr/>
          </p:nvSpPr>
          <p:spPr bwMode="auto">
            <a:xfrm rot="16200000">
              <a:off x="4352" y="12629"/>
              <a:ext cx="271" cy="414"/>
            </a:xfrm>
            <a:prstGeom prst="downArrow">
              <a:avLst>
                <a:gd name="adj1" fmla="val 21815"/>
                <a:gd name="adj2" fmla="val 1441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27674" name="AutoShape 26"/>
            <p:cNvSpPr>
              <a:spLocks noChangeArrowheads="1"/>
            </p:cNvSpPr>
            <p:nvPr/>
          </p:nvSpPr>
          <p:spPr bwMode="auto">
            <a:xfrm rot="-7730170">
              <a:off x="4339" y="12321"/>
              <a:ext cx="271" cy="414"/>
            </a:xfrm>
            <a:prstGeom prst="downArrow">
              <a:avLst>
                <a:gd name="adj1" fmla="val 21815"/>
                <a:gd name="adj2" fmla="val 1441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27673" name="AutoShape 25"/>
            <p:cNvSpPr>
              <a:spLocks noChangeArrowheads="1"/>
            </p:cNvSpPr>
            <p:nvPr/>
          </p:nvSpPr>
          <p:spPr bwMode="auto">
            <a:xfrm rot="-24326060">
              <a:off x="4268" y="12958"/>
              <a:ext cx="271" cy="414"/>
            </a:xfrm>
            <a:prstGeom prst="downArrow">
              <a:avLst>
                <a:gd name="adj1" fmla="val 21815"/>
                <a:gd name="adj2" fmla="val 1441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27672" name="AutoShape 24"/>
            <p:cNvSpPr>
              <a:spLocks noChangeArrowheads="1"/>
            </p:cNvSpPr>
            <p:nvPr/>
          </p:nvSpPr>
          <p:spPr bwMode="auto">
            <a:xfrm>
              <a:off x="6338" y="11568"/>
              <a:ext cx="1435" cy="35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Аналіз к/р</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71" name="AutoShape 23"/>
            <p:cNvSpPr>
              <a:spLocks noChangeArrowheads="1"/>
            </p:cNvSpPr>
            <p:nvPr/>
          </p:nvSpPr>
          <p:spPr bwMode="auto">
            <a:xfrm>
              <a:off x="6338" y="11921"/>
              <a:ext cx="2096" cy="74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Самостійні роботи, проекти</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70" name="AutoShape 22"/>
            <p:cNvSpPr>
              <a:spLocks noChangeArrowheads="1"/>
            </p:cNvSpPr>
            <p:nvPr/>
          </p:nvSpPr>
          <p:spPr bwMode="auto">
            <a:xfrm>
              <a:off x="6338" y="12500"/>
              <a:ext cx="1705" cy="52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допитливих</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9" name="AutoShape 21"/>
            <p:cNvSpPr>
              <a:spLocks noChangeArrowheads="1"/>
            </p:cNvSpPr>
            <p:nvPr/>
          </p:nvSpPr>
          <p:spPr bwMode="auto">
            <a:xfrm>
              <a:off x="6392" y="13111"/>
              <a:ext cx="1461" cy="35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Аналіз к/р</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8" name="AutoShape 20"/>
            <p:cNvSpPr>
              <a:spLocks noChangeArrowheads="1"/>
            </p:cNvSpPr>
            <p:nvPr/>
          </p:nvSpPr>
          <p:spPr bwMode="auto">
            <a:xfrm>
              <a:off x="5878" y="13464"/>
              <a:ext cx="2391" cy="96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Самостійні роботи, проекти з охорони природи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67" name="AutoShape 19"/>
            <p:cNvSpPr>
              <a:spLocks noChangeArrowheads="1"/>
            </p:cNvSpPr>
            <p:nvPr/>
          </p:nvSpPr>
          <p:spPr bwMode="auto">
            <a:xfrm>
              <a:off x="6392" y="14317"/>
              <a:ext cx="1797" cy="3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допитливих</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6" name="AutoShape 18"/>
            <p:cNvSpPr>
              <a:spLocks noChangeArrowheads="1"/>
            </p:cNvSpPr>
            <p:nvPr/>
          </p:nvSpPr>
          <p:spPr bwMode="auto">
            <a:xfrm>
              <a:off x="6338" y="14694"/>
              <a:ext cx="1290" cy="35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Аналіз к/р</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65" name="AutoShape 17"/>
            <p:cNvSpPr>
              <a:spLocks noChangeArrowheads="1"/>
            </p:cNvSpPr>
            <p:nvPr/>
          </p:nvSpPr>
          <p:spPr bwMode="auto">
            <a:xfrm>
              <a:off x="8269" y="10577"/>
              <a:ext cx="1290" cy="143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Тест для перевірки засвоєних знань з  д/з</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4" name="AutoShape 16"/>
            <p:cNvSpPr>
              <a:spLocks noChangeArrowheads="1"/>
            </p:cNvSpPr>
            <p:nvPr/>
          </p:nvSpPr>
          <p:spPr bwMode="auto">
            <a:xfrm>
              <a:off x="8269" y="12014"/>
              <a:ext cx="1290" cy="14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Тест для перевірки засвоєних знань з  д/з</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3" name="AutoShape 15"/>
            <p:cNvSpPr>
              <a:spLocks noChangeArrowheads="1"/>
            </p:cNvSpPr>
            <p:nvPr/>
          </p:nvSpPr>
          <p:spPr bwMode="auto">
            <a:xfrm>
              <a:off x="8269" y="13464"/>
              <a:ext cx="1290" cy="147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Тест для перевірки засвоєних знань з  д/з</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27662" name="AutoShape 14"/>
            <p:cNvSpPr>
              <a:spLocks noChangeShapeType="1"/>
            </p:cNvSpPr>
            <p:nvPr/>
          </p:nvSpPr>
          <p:spPr bwMode="auto">
            <a:xfrm flipV="1">
              <a:off x="5432" y="10838"/>
              <a:ext cx="1" cy="13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61" name="AutoShape 13"/>
            <p:cNvSpPr>
              <a:spLocks noChangeShapeType="1"/>
            </p:cNvSpPr>
            <p:nvPr/>
          </p:nvSpPr>
          <p:spPr bwMode="auto">
            <a:xfrm flipH="1">
              <a:off x="5432" y="11273"/>
              <a:ext cx="808" cy="89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60" name="AutoShape 12"/>
            <p:cNvSpPr>
              <a:spLocks noChangeShapeType="1"/>
            </p:cNvSpPr>
            <p:nvPr/>
          </p:nvSpPr>
          <p:spPr bwMode="auto">
            <a:xfrm flipH="1">
              <a:off x="5432" y="11725"/>
              <a:ext cx="900" cy="44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9" name="AutoShape 11"/>
            <p:cNvSpPr>
              <a:spLocks noChangeShapeType="1"/>
            </p:cNvSpPr>
            <p:nvPr/>
          </p:nvSpPr>
          <p:spPr bwMode="auto">
            <a:xfrm flipH="1">
              <a:off x="6098" y="12292"/>
              <a:ext cx="240" cy="57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8" name="AutoShape 10"/>
            <p:cNvSpPr>
              <a:spLocks noChangeShapeType="1"/>
            </p:cNvSpPr>
            <p:nvPr/>
          </p:nvSpPr>
          <p:spPr bwMode="auto">
            <a:xfrm flipH="1">
              <a:off x="6098" y="12764"/>
              <a:ext cx="240" cy="1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7" name="AutoShape 9"/>
            <p:cNvSpPr>
              <a:spLocks noChangeShapeType="1"/>
            </p:cNvSpPr>
            <p:nvPr/>
          </p:nvSpPr>
          <p:spPr bwMode="auto">
            <a:xfrm flipH="1" flipV="1">
              <a:off x="6098" y="12864"/>
              <a:ext cx="294" cy="42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6" name="AutoShape 8"/>
            <p:cNvSpPr>
              <a:spLocks noChangeShapeType="1"/>
            </p:cNvSpPr>
            <p:nvPr/>
          </p:nvSpPr>
          <p:spPr bwMode="auto">
            <a:xfrm>
              <a:off x="5468" y="13559"/>
              <a:ext cx="410" cy="38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5" name="AutoShape 7"/>
            <p:cNvSpPr>
              <a:spLocks noChangeShapeType="1"/>
            </p:cNvSpPr>
            <p:nvPr/>
          </p:nvSpPr>
          <p:spPr bwMode="auto">
            <a:xfrm>
              <a:off x="5468" y="13559"/>
              <a:ext cx="924" cy="94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4" name="AutoShape 6"/>
            <p:cNvSpPr>
              <a:spLocks noChangeShapeType="1"/>
            </p:cNvSpPr>
            <p:nvPr/>
          </p:nvSpPr>
          <p:spPr bwMode="auto">
            <a:xfrm>
              <a:off x="5468" y="13559"/>
              <a:ext cx="870" cy="13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3" name="AutoShape 5"/>
            <p:cNvSpPr>
              <a:spLocks noChangeShapeType="1"/>
            </p:cNvSpPr>
            <p:nvPr/>
          </p:nvSpPr>
          <p:spPr bwMode="auto">
            <a:xfrm>
              <a:off x="8189" y="10838"/>
              <a:ext cx="80" cy="45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651" name="AutoShape 3"/>
            <p:cNvSpPr>
              <a:spLocks noChangeShapeType="1"/>
            </p:cNvSpPr>
            <p:nvPr/>
          </p:nvSpPr>
          <p:spPr bwMode="auto">
            <a:xfrm>
              <a:off x="8269" y="13944"/>
              <a:ext cx="1" cy="25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Прямоугольник 36"/>
          <p:cNvSpPr/>
          <p:nvPr/>
        </p:nvSpPr>
        <p:spPr>
          <a:xfrm>
            <a:off x="323528" y="5373216"/>
            <a:ext cx="4572000" cy="1200329"/>
          </a:xfrm>
          <a:prstGeom prst="rect">
            <a:avLst/>
          </a:prstGeom>
        </p:spPr>
        <p:txBody>
          <a:bodyPr wrap="square">
            <a:spAutoFit/>
          </a:bodyPr>
          <a:lstStyle/>
          <a:p>
            <a:r>
              <a:rPr lang="uk-UA" sz="2400" dirty="0" smtClean="0">
                <a:latin typeface="Times New Roman" pitchFamily="18" charset="0"/>
                <a:cs typeface="Times New Roman" pitchFamily="18" charset="0"/>
              </a:rPr>
              <a:t>Структура </a:t>
            </a:r>
            <a:r>
              <a:rPr lang="en-US" sz="2400" dirty="0" smtClean="0">
                <a:latin typeface="Times New Roman" pitchFamily="18" charset="0"/>
                <a:cs typeface="Times New Roman" pitchFamily="18" charset="0"/>
              </a:rPr>
              <a:t>Google</a:t>
            </a:r>
            <a:r>
              <a:rPr lang="uk-UA" sz="2400" dirty="0" err="1" smtClean="0">
                <a:latin typeface="Times New Roman" pitchFamily="18" charset="0"/>
                <a:cs typeface="Times New Roman" pitchFamily="18" charset="0"/>
              </a:rPr>
              <a:t>-сайту</a:t>
            </a:r>
            <a:r>
              <a:rPr lang="uk-UA" sz="2400" dirty="0" smtClean="0">
                <a:latin typeface="Times New Roman" pitchFamily="18" charset="0"/>
                <a:cs typeface="Times New Roman" pitchFamily="18" charset="0"/>
              </a:rPr>
              <a:t>, який використовувався для навчання учнів 11-х класів</a:t>
            </a:r>
            <a:endParaRPr lang="ru-RU" sz="2400" dirty="0">
              <a:latin typeface="Times New Roman" pitchFamily="18" charset="0"/>
              <a:cs typeface="Times New Roman" pitchFamily="18" charset="0"/>
            </a:endParaRPr>
          </a:p>
        </p:txBody>
      </p:sp>
      <p:sp>
        <p:nvSpPr>
          <p:cNvPr id="38" name="Номер слайда 37"/>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anuha\Desktop\Безымянный.png"/>
          <p:cNvPicPr/>
          <p:nvPr/>
        </p:nvPicPr>
        <p:blipFill>
          <a:blip r:embed="rId2" cstate="print"/>
          <a:srcRect/>
          <a:stretch>
            <a:fillRect/>
          </a:stretch>
        </p:blipFill>
        <p:spPr bwMode="auto">
          <a:xfrm>
            <a:off x="827584" y="1772817"/>
            <a:ext cx="7560840" cy="4248472"/>
          </a:xfrm>
          <a:prstGeom prst="rect">
            <a:avLst/>
          </a:prstGeom>
          <a:noFill/>
          <a:ln w="9525">
            <a:noFill/>
            <a:miter lim="800000"/>
            <a:headEnd/>
            <a:tailEnd/>
          </a:ln>
        </p:spPr>
      </p:pic>
      <p:sp>
        <p:nvSpPr>
          <p:cNvPr id="3" name="Прямоугольник 2"/>
          <p:cNvSpPr/>
          <p:nvPr/>
        </p:nvSpPr>
        <p:spPr>
          <a:xfrm>
            <a:off x="755576" y="764704"/>
            <a:ext cx="4469813" cy="707886"/>
          </a:xfrm>
          <a:prstGeom prst="rect">
            <a:avLst/>
          </a:prstGeom>
        </p:spPr>
        <p:txBody>
          <a:bodyPr wrap="none">
            <a:spAutoFit/>
          </a:bodyPr>
          <a:lstStyle/>
          <a:p>
            <a:r>
              <a:rPr lang="uk-UA" sz="2400" b="1" dirty="0" smtClean="0">
                <a:latin typeface="Times New Roman" pitchFamily="18" charset="0"/>
                <a:cs typeface="Times New Roman" pitchFamily="18" charset="0"/>
              </a:rPr>
              <a:t>Головна сторінка </a:t>
            </a:r>
            <a:r>
              <a:rPr lang="en-US" sz="2400" b="1" dirty="0" smtClean="0">
                <a:latin typeface="Times New Roman" pitchFamily="18" charset="0"/>
                <a:cs typeface="Times New Roman" pitchFamily="18" charset="0"/>
              </a:rPr>
              <a:t>Google</a:t>
            </a:r>
            <a:r>
              <a:rPr lang="uk-UA" sz="2400" b="1" dirty="0" err="1" smtClean="0">
                <a:latin typeface="Times New Roman" pitchFamily="18" charset="0"/>
                <a:cs typeface="Times New Roman" pitchFamily="18" charset="0"/>
              </a:rPr>
              <a:t>-сайту</a:t>
            </a:r>
            <a:endParaRPr lang="uk-UA" sz="2400" b="1" dirty="0" smtClean="0">
              <a:latin typeface="Times New Roman" pitchFamily="18" charset="0"/>
              <a:cs typeface="Times New Roman" pitchFamily="18" charset="0"/>
            </a:endParaRPr>
          </a:p>
          <a:p>
            <a:r>
              <a:rPr lang="uk-UA" sz="1600" dirty="0" smtClean="0"/>
              <a:t>https://sites.google.com/d/1Oir764KjEbHWm</a:t>
            </a:r>
            <a:endParaRPr lang="ru-RU" sz="16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pic>
        <p:nvPicPr>
          <p:cNvPr id="35842" name="Picture 2" descr="C:\Users\Tanuha\Desktop\Безымянный.png"/>
          <p:cNvPicPr>
            <a:picLocks noChangeAspect="1" noChangeArrowheads="1"/>
          </p:cNvPicPr>
          <p:nvPr/>
        </p:nvPicPr>
        <p:blipFill>
          <a:blip r:embed="rId2" cstate="print"/>
          <a:srcRect/>
          <a:stretch>
            <a:fillRect/>
          </a:stretch>
        </p:blipFill>
        <p:spPr bwMode="auto">
          <a:xfrm>
            <a:off x="971600" y="1628800"/>
            <a:ext cx="7986663" cy="4357663"/>
          </a:xfrm>
          <a:prstGeom prst="rect">
            <a:avLst/>
          </a:prstGeom>
          <a:noFill/>
        </p:spPr>
      </p:pic>
      <p:sp>
        <p:nvSpPr>
          <p:cNvPr id="4" name="Прямоугольник 3"/>
          <p:cNvSpPr/>
          <p:nvPr/>
        </p:nvSpPr>
        <p:spPr>
          <a:xfrm>
            <a:off x="827584" y="764704"/>
            <a:ext cx="6353984" cy="461665"/>
          </a:xfrm>
          <a:prstGeom prst="rect">
            <a:avLst/>
          </a:prstGeom>
        </p:spPr>
        <p:txBody>
          <a:bodyPr wrap="none">
            <a:spAutoFit/>
          </a:bodyPr>
          <a:lstStyle/>
          <a:p>
            <a:r>
              <a:rPr lang="uk-UA" sz="2400" b="1" dirty="0" smtClean="0">
                <a:latin typeface="Times New Roman" pitchFamily="18" charset="0"/>
                <a:cs typeface="Times New Roman" pitchFamily="18" charset="0"/>
              </a:rPr>
              <a:t>Сторінка </a:t>
            </a:r>
            <a:r>
              <a:rPr lang="uk-UA" sz="2400" b="1" dirty="0" err="1" smtClean="0">
                <a:latin typeface="Times New Roman" pitchFamily="18" charset="0"/>
                <a:cs typeface="Times New Roman" pitchFamily="18" charset="0"/>
              </a:rPr>
              <a:t>“Для</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допитливих”</a:t>
            </a:r>
            <a:r>
              <a:rPr lang="uk-UA" sz="2400" b="1" dirty="0" smtClean="0">
                <a:latin typeface="Times New Roman" pitchFamily="18" charset="0"/>
                <a:cs typeface="Times New Roman" pitchFamily="18" charset="0"/>
              </a:rPr>
              <a:t> на </a:t>
            </a:r>
            <a:r>
              <a:rPr lang="en-US" sz="2400" b="1" dirty="0" smtClean="0">
                <a:latin typeface="Times New Roman" pitchFamily="18" charset="0"/>
                <a:cs typeface="Times New Roman" pitchFamily="18" charset="0"/>
              </a:rPr>
              <a:t>Google</a:t>
            </a:r>
            <a:r>
              <a:rPr lang="uk-UA" sz="2400" b="1" dirty="0" err="1" smtClean="0">
                <a:latin typeface="Times New Roman" pitchFamily="18" charset="0"/>
                <a:cs typeface="Times New Roman" pitchFamily="18" charset="0"/>
              </a:rPr>
              <a:t>-сайті</a:t>
            </a:r>
            <a:endParaRPr lang="uk-UA" sz="2400" b="1"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pic>
        <p:nvPicPr>
          <p:cNvPr id="36866" name="Picture 2" descr="C:\Users\Tanuha\Desktop\Безымянный.png"/>
          <p:cNvPicPr>
            <a:picLocks noChangeAspect="1" noChangeArrowheads="1"/>
          </p:cNvPicPr>
          <p:nvPr/>
        </p:nvPicPr>
        <p:blipFill>
          <a:blip r:embed="rId2" cstate="print"/>
          <a:srcRect/>
          <a:stretch>
            <a:fillRect/>
          </a:stretch>
        </p:blipFill>
        <p:spPr bwMode="auto">
          <a:xfrm>
            <a:off x="1043608" y="1988840"/>
            <a:ext cx="7445077" cy="4227489"/>
          </a:xfrm>
          <a:prstGeom prst="rect">
            <a:avLst/>
          </a:prstGeom>
          <a:noFill/>
        </p:spPr>
      </p:pic>
      <p:sp>
        <p:nvSpPr>
          <p:cNvPr id="4" name="Прямоугольник 3"/>
          <p:cNvSpPr/>
          <p:nvPr/>
        </p:nvSpPr>
        <p:spPr>
          <a:xfrm>
            <a:off x="899592" y="908720"/>
            <a:ext cx="7560840" cy="369332"/>
          </a:xfrm>
          <a:prstGeom prst="rect">
            <a:avLst/>
          </a:prstGeom>
        </p:spPr>
        <p:txBody>
          <a:bodyPr wrap="square">
            <a:spAutoFit/>
          </a:bodyPr>
          <a:lstStyle/>
          <a:p>
            <a:r>
              <a:rPr lang="uk-UA" b="1" dirty="0" smtClean="0">
                <a:latin typeface="Times New Roman" pitchFamily="18" charset="0"/>
                <a:cs typeface="Times New Roman" pitchFamily="18" charset="0"/>
              </a:rPr>
              <a:t>Сторінка </a:t>
            </a:r>
            <a:r>
              <a:rPr lang="uk-UA" b="1" dirty="0" err="1" smtClean="0">
                <a:latin typeface="Times New Roman" pitchFamily="18" charset="0"/>
                <a:cs typeface="Times New Roman" pitchFamily="18" charset="0"/>
              </a:rPr>
              <a:t>“Самостійні</a:t>
            </a:r>
            <a:r>
              <a:rPr lang="uk-UA" b="1" dirty="0" smtClean="0">
                <a:latin typeface="Times New Roman" pitchFamily="18" charset="0"/>
                <a:cs typeface="Times New Roman" pitchFamily="18" charset="0"/>
              </a:rPr>
              <a:t> </a:t>
            </a:r>
            <a:r>
              <a:rPr lang="uk-UA" b="1" dirty="0" err="1" smtClean="0">
                <a:latin typeface="Times New Roman" pitchFamily="18" charset="0"/>
                <a:cs typeface="Times New Roman" pitchFamily="18" charset="0"/>
              </a:rPr>
              <a:t>роботи”</a:t>
            </a:r>
            <a:r>
              <a:rPr lang="uk-UA" b="1" dirty="0" smtClean="0">
                <a:latin typeface="Times New Roman" pitchFamily="18" charset="0"/>
                <a:cs typeface="Times New Roman" pitchFamily="18" charset="0"/>
              </a:rPr>
              <a:t> на </a:t>
            </a:r>
            <a:r>
              <a:rPr lang="en-US" b="1" dirty="0" smtClean="0">
                <a:latin typeface="Times New Roman" pitchFamily="18" charset="0"/>
                <a:cs typeface="Times New Roman" pitchFamily="18" charset="0"/>
              </a:rPr>
              <a:t>Google</a:t>
            </a:r>
            <a:r>
              <a:rPr lang="uk-UA" b="1" dirty="0" err="1" smtClean="0">
                <a:latin typeface="Times New Roman" pitchFamily="18" charset="0"/>
                <a:cs typeface="Times New Roman" pitchFamily="18" charset="0"/>
              </a:rPr>
              <a:t>-сайті</a:t>
            </a:r>
            <a:r>
              <a:rPr lang="uk-UA" b="1" dirty="0" smtClean="0">
                <a:latin typeface="Times New Roman" pitchFamily="18" charset="0"/>
                <a:cs typeface="Times New Roman" pitchFamily="18" charset="0"/>
              </a:rPr>
              <a:t> в розділі </a:t>
            </a:r>
            <a:r>
              <a:rPr lang="uk-UA" b="1" dirty="0" err="1" smtClean="0">
                <a:latin typeface="Times New Roman" pitchFamily="18" charset="0"/>
                <a:cs typeface="Times New Roman" pitchFamily="18" charset="0"/>
              </a:rPr>
              <a:t>“Фізика”</a:t>
            </a:r>
            <a:endParaRPr lang="uk-UA" b="1"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pic>
        <p:nvPicPr>
          <p:cNvPr id="3" name="Рисунок 2" descr="C:\Users\Tanuha\Desktop\Безымянный.png"/>
          <p:cNvPicPr/>
          <p:nvPr/>
        </p:nvPicPr>
        <p:blipFill>
          <a:blip r:embed="rId2" cstate="print"/>
          <a:srcRect/>
          <a:stretch>
            <a:fillRect/>
          </a:stretch>
        </p:blipFill>
        <p:spPr bwMode="auto">
          <a:xfrm>
            <a:off x="755576" y="2492896"/>
            <a:ext cx="7920880" cy="3672408"/>
          </a:xfrm>
          <a:prstGeom prst="rect">
            <a:avLst/>
          </a:prstGeom>
          <a:noFill/>
          <a:ln w="9525">
            <a:noFill/>
            <a:miter lim="800000"/>
            <a:headEnd/>
            <a:tailEnd/>
          </a:ln>
        </p:spPr>
      </p:pic>
      <p:sp>
        <p:nvSpPr>
          <p:cNvPr id="4" name="Прямоугольник 3"/>
          <p:cNvSpPr/>
          <p:nvPr/>
        </p:nvSpPr>
        <p:spPr>
          <a:xfrm>
            <a:off x="683568" y="1052736"/>
            <a:ext cx="8064896" cy="1200329"/>
          </a:xfrm>
          <a:prstGeom prst="rect">
            <a:avLst/>
          </a:prstGeom>
        </p:spPr>
        <p:txBody>
          <a:bodyPr wrap="square">
            <a:spAutoFit/>
          </a:bodyPr>
          <a:lstStyle/>
          <a:p>
            <a:pPr algn="just"/>
            <a:r>
              <a:rPr lang="uk-UA" sz="2400" b="1" dirty="0" smtClean="0">
                <a:latin typeface="Times New Roman" pitchFamily="18" charset="0"/>
                <a:cs typeface="Times New Roman" pitchFamily="18" charset="0"/>
              </a:rPr>
              <a:t>Реалізація методики використання хмарних сервісів на уроці хімії </a:t>
            </a:r>
            <a:r>
              <a:rPr lang="uk-UA" sz="2400" b="1" dirty="0" err="1" smtClean="0">
                <a:latin typeface="Times New Roman" pitchFamily="18" charset="0"/>
                <a:cs typeface="Times New Roman" pitchFamily="18" charset="0"/>
              </a:rPr>
              <a:t>“Властивості</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солей”</a:t>
            </a:r>
            <a:r>
              <a:rPr lang="uk-UA" sz="2400" b="1" dirty="0" smtClean="0">
                <a:latin typeface="Times New Roman" pitchFamily="18" charset="0"/>
                <a:cs typeface="Times New Roman" pitchFamily="18" charset="0"/>
              </a:rPr>
              <a:t>, тип уроку повідомлення нових знань , за допомогою сервісу </a:t>
            </a:r>
            <a:r>
              <a:rPr lang="uk-UA" sz="2400" b="1" dirty="0" err="1" smtClean="0">
                <a:latin typeface="Times New Roman" pitchFamily="18" charset="0"/>
                <a:cs typeface="Times New Roman" pitchFamily="18" charset="0"/>
              </a:rPr>
              <a:t>Padlet</a:t>
            </a:r>
            <a:endParaRPr lang="uk-UA" sz="2400" b="1"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80920" cy="1200329"/>
          </a:xfrm>
          <a:prstGeom prst="rect">
            <a:avLst/>
          </a:prstGeom>
        </p:spPr>
        <p:txBody>
          <a:bodyPr wrap="square">
            <a:spAutoFit/>
          </a:bodyPr>
          <a:lstStyle/>
          <a:p>
            <a:r>
              <a:rPr lang="uk-UA" sz="2400" b="1" dirty="0" smtClean="0">
                <a:latin typeface="Times New Roman" pitchFamily="18" charset="0"/>
                <a:cs typeface="Times New Roman" pitchFamily="18" charset="0"/>
              </a:rPr>
              <a:t>Використання </a:t>
            </a:r>
            <a:r>
              <a:rPr lang="uk-UA" sz="2400" b="1" dirty="0" err="1" smtClean="0">
                <a:latin typeface="Times New Roman" pitchFamily="18" charset="0"/>
                <a:cs typeface="Times New Roman" pitchFamily="18" charset="0"/>
              </a:rPr>
              <a:t>Padlet</a:t>
            </a:r>
            <a:r>
              <a:rPr lang="uk-UA" sz="2400" b="1" dirty="0" smtClean="0">
                <a:latin typeface="Times New Roman" pitchFamily="18" charset="0"/>
                <a:cs typeface="Times New Roman" pitchFamily="18" charset="0"/>
              </a:rPr>
              <a:t> – хмарного сервісу на уроці фізики під час </a:t>
            </a:r>
            <a:r>
              <a:rPr lang="uk-UA" sz="2400" b="1" dirty="0" smtClean="0"/>
              <a:t>формування вмінь, навичок та застосування знань на практиці учнями</a:t>
            </a:r>
            <a:endParaRPr lang="ru-RU" sz="2400" b="1" dirty="0">
              <a:latin typeface="Times New Roman" pitchFamily="18" charset="0"/>
              <a:cs typeface="Times New Roman" pitchFamily="18" charset="0"/>
            </a:endParaRPr>
          </a:p>
        </p:txBody>
      </p:sp>
      <p:pic>
        <p:nvPicPr>
          <p:cNvPr id="3" name="Рисунок 2" descr="C:\Users\Tanuha\Desktop\Безымянный.png"/>
          <p:cNvPicPr/>
          <p:nvPr/>
        </p:nvPicPr>
        <p:blipFill>
          <a:blip r:embed="rId2" cstate="print"/>
          <a:srcRect/>
          <a:stretch>
            <a:fillRect/>
          </a:stretch>
        </p:blipFill>
        <p:spPr bwMode="auto">
          <a:xfrm>
            <a:off x="395536" y="2276872"/>
            <a:ext cx="8208912" cy="417646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
        <p:nvSpPr>
          <p:cNvPr id="3" name="Прямоугольник 2"/>
          <p:cNvSpPr/>
          <p:nvPr/>
        </p:nvSpPr>
        <p:spPr>
          <a:xfrm>
            <a:off x="539552" y="764704"/>
            <a:ext cx="8280920" cy="1200329"/>
          </a:xfrm>
          <a:prstGeom prst="rect">
            <a:avLst/>
          </a:prstGeom>
        </p:spPr>
        <p:txBody>
          <a:bodyPr wrap="square">
            <a:spAutoFit/>
          </a:bodyPr>
          <a:lstStyle/>
          <a:p>
            <a:r>
              <a:rPr lang="uk-UA" sz="2400" b="1" dirty="0" smtClean="0">
                <a:latin typeface="Times New Roman" pitchFamily="18" charset="0"/>
                <a:cs typeface="Times New Roman" pitchFamily="18" charset="0"/>
              </a:rPr>
              <a:t>Використання </a:t>
            </a:r>
            <a:r>
              <a:rPr lang="uk-UA" sz="2400" b="1" dirty="0" err="1" smtClean="0">
                <a:latin typeface="Times New Roman" pitchFamily="18" charset="0"/>
                <a:cs typeface="Times New Roman" pitchFamily="18" charset="0"/>
              </a:rPr>
              <a:t>Padlet</a:t>
            </a:r>
            <a:r>
              <a:rPr lang="uk-UA" sz="2400" b="1" dirty="0" smtClean="0">
                <a:latin typeface="Times New Roman" pitchFamily="18" charset="0"/>
                <a:cs typeface="Times New Roman" pitchFamily="18" charset="0"/>
              </a:rPr>
              <a:t> – хмарного сервісу під час комбінованого уроку з біології на тему  </a:t>
            </a:r>
            <a:r>
              <a:rPr lang="uk-UA" sz="2400" b="1" dirty="0" err="1" smtClean="0">
                <a:latin typeface="Times New Roman" pitchFamily="18" charset="0"/>
                <a:cs typeface="Times New Roman" pitchFamily="18" charset="0"/>
              </a:rPr>
              <a:t>“Колоніальні</a:t>
            </a:r>
            <a:r>
              <a:rPr lang="uk-UA" sz="2400" b="1" dirty="0" smtClean="0">
                <a:latin typeface="Times New Roman" pitchFamily="18" charset="0"/>
                <a:cs typeface="Times New Roman" pitchFamily="18" charset="0"/>
              </a:rPr>
              <a:t> організми. Багатоклітинні </a:t>
            </a:r>
            <a:r>
              <a:rPr lang="uk-UA" sz="2400" b="1" dirty="0" err="1" smtClean="0">
                <a:latin typeface="Times New Roman" pitchFamily="18" charset="0"/>
                <a:cs typeface="Times New Roman" pitchFamily="18" charset="0"/>
              </a:rPr>
              <a:t>організми”</a:t>
            </a:r>
            <a:endParaRPr lang="ru-RU" sz="2400" b="1" dirty="0">
              <a:latin typeface="Times New Roman" pitchFamily="18" charset="0"/>
              <a:cs typeface="Times New Roman" pitchFamily="18" charset="0"/>
            </a:endParaRPr>
          </a:p>
        </p:txBody>
      </p:sp>
      <p:pic>
        <p:nvPicPr>
          <p:cNvPr id="4" name="Рисунок 3" descr="C:\Users\Tanuha\Desktop\Безымянный.png"/>
          <p:cNvPicPr/>
          <p:nvPr/>
        </p:nvPicPr>
        <p:blipFill>
          <a:blip r:embed="rId2" cstate="print"/>
          <a:srcRect/>
          <a:stretch>
            <a:fillRect/>
          </a:stretch>
        </p:blipFill>
        <p:spPr bwMode="auto">
          <a:xfrm>
            <a:off x="683568" y="2276872"/>
            <a:ext cx="8064896" cy="374441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pic>
        <p:nvPicPr>
          <p:cNvPr id="3" name="Рисунок 2" descr="C:\Users\Tanuha\Desktop\img-dVjPmz.png"/>
          <p:cNvPicPr/>
          <p:nvPr/>
        </p:nvPicPr>
        <p:blipFill>
          <a:blip r:embed="rId2" cstate="print"/>
          <a:srcRect/>
          <a:stretch>
            <a:fillRect/>
          </a:stretch>
        </p:blipFill>
        <p:spPr bwMode="auto">
          <a:xfrm>
            <a:off x="1187624" y="1772816"/>
            <a:ext cx="7200800" cy="4536504"/>
          </a:xfrm>
          <a:prstGeom prst="rect">
            <a:avLst/>
          </a:prstGeom>
          <a:noFill/>
          <a:ln w="9525">
            <a:noFill/>
            <a:miter lim="800000"/>
            <a:headEnd/>
            <a:tailEnd/>
          </a:ln>
        </p:spPr>
      </p:pic>
      <p:sp>
        <p:nvSpPr>
          <p:cNvPr id="4" name="Прямоугольник 3"/>
          <p:cNvSpPr/>
          <p:nvPr/>
        </p:nvSpPr>
        <p:spPr>
          <a:xfrm>
            <a:off x="755576" y="692696"/>
            <a:ext cx="7920880" cy="830997"/>
          </a:xfrm>
          <a:prstGeom prst="rect">
            <a:avLst/>
          </a:prstGeom>
        </p:spPr>
        <p:txBody>
          <a:bodyPr wrap="square">
            <a:spAutoFit/>
          </a:bodyPr>
          <a:lstStyle/>
          <a:p>
            <a:r>
              <a:rPr lang="uk-UA" sz="2400" b="1" dirty="0" smtClean="0">
                <a:latin typeface="Times New Roman" pitchFamily="18" charset="0"/>
                <a:cs typeface="Times New Roman" pitchFamily="18" charset="0"/>
              </a:rPr>
              <a:t>Функції та види перевірки знань учнів при вивченні інтегрованого курсу «Природничі науки»</a:t>
            </a:r>
            <a:endParaRPr lang="ru-RU"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27584" y="2204864"/>
          <a:ext cx="7848873" cy="4320480"/>
        </p:xfrm>
        <a:graphic>
          <a:graphicData uri="http://schemas.openxmlformats.org/drawingml/2006/table">
            <a:tbl>
              <a:tblPr/>
              <a:tblGrid>
                <a:gridCol w="1303874"/>
                <a:gridCol w="727127"/>
                <a:gridCol w="847603"/>
                <a:gridCol w="847603"/>
                <a:gridCol w="848457"/>
                <a:gridCol w="848457"/>
                <a:gridCol w="847603"/>
                <a:gridCol w="847603"/>
                <a:gridCol w="730546"/>
              </a:tblGrid>
              <a:tr h="1080120">
                <a:tc rowSpan="2">
                  <a:txBody>
                    <a:bodyPr/>
                    <a:lstStyle/>
                    <a:p>
                      <a:pPr algn="just">
                        <a:spcAft>
                          <a:spcPts val="0"/>
                        </a:spcAft>
                      </a:pPr>
                      <a:r>
                        <a:rPr lang="uk-UA" sz="1800" b="1" dirty="0">
                          <a:latin typeface="Times New Roman" pitchFamily="18" charset="0"/>
                          <a:cs typeface="Times New Roman" pitchFamily="18" charset="0"/>
                        </a:rPr>
                        <a:t>Групи учнів</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uk-UA" sz="1800" b="1">
                          <a:latin typeface="Times New Roman" pitchFamily="18" charset="0"/>
                          <a:cs typeface="Times New Roman" pitchFamily="18" charset="0"/>
                        </a:rPr>
                        <a:t>Початковий рівень </a:t>
                      </a:r>
                      <a:endParaRPr lang="ru-RU" sz="1800">
                        <a:latin typeface="Times New Roman" pitchFamily="18" charset="0"/>
                        <a:cs typeface="Times New Roman" pitchFamily="18" charset="0"/>
                      </a:endParaRPr>
                    </a:p>
                    <a:p>
                      <a:pPr algn="just">
                        <a:spcAft>
                          <a:spcPts val="0"/>
                        </a:spcAft>
                      </a:pPr>
                      <a:r>
                        <a:rPr lang="uk-UA" sz="1800" b="1">
                          <a:latin typeface="Times New Roman" pitchFamily="18" charset="0"/>
                          <a:cs typeface="Times New Roman" pitchFamily="18" charset="0"/>
                        </a:rPr>
                        <a:t>(1-3 балів)</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uk-UA" sz="1800" b="1">
                          <a:latin typeface="Times New Roman" pitchFamily="18" charset="0"/>
                          <a:cs typeface="Times New Roman" pitchFamily="18" charset="0"/>
                        </a:rPr>
                        <a:t>Середній рівень</a:t>
                      </a:r>
                      <a:endParaRPr lang="ru-RU" sz="1800">
                        <a:latin typeface="Times New Roman" pitchFamily="18" charset="0"/>
                        <a:cs typeface="Times New Roman" pitchFamily="18" charset="0"/>
                      </a:endParaRPr>
                    </a:p>
                    <a:p>
                      <a:pPr algn="just">
                        <a:spcAft>
                          <a:spcPts val="0"/>
                        </a:spcAft>
                      </a:pPr>
                      <a:r>
                        <a:rPr lang="uk-UA" sz="1800" b="1">
                          <a:latin typeface="Times New Roman" pitchFamily="18" charset="0"/>
                          <a:cs typeface="Times New Roman" pitchFamily="18" charset="0"/>
                        </a:rPr>
                        <a:t>(4-6 балів)</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uk-UA" sz="1800" b="1">
                          <a:latin typeface="Times New Roman" pitchFamily="18" charset="0"/>
                          <a:cs typeface="Times New Roman" pitchFamily="18" charset="0"/>
                        </a:rPr>
                        <a:t>Достатній рівень</a:t>
                      </a:r>
                      <a:endParaRPr lang="ru-RU" sz="1800">
                        <a:latin typeface="Times New Roman" pitchFamily="18" charset="0"/>
                        <a:cs typeface="Times New Roman" pitchFamily="18" charset="0"/>
                      </a:endParaRPr>
                    </a:p>
                    <a:p>
                      <a:pPr algn="just">
                        <a:spcAft>
                          <a:spcPts val="0"/>
                        </a:spcAft>
                      </a:pPr>
                      <a:r>
                        <a:rPr lang="uk-UA" sz="1800" b="1">
                          <a:latin typeface="Times New Roman" pitchFamily="18" charset="0"/>
                          <a:cs typeface="Times New Roman" pitchFamily="18" charset="0"/>
                        </a:rPr>
                        <a:t>(7-9 балів)</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uk-UA" sz="1800" b="1">
                          <a:latin typeface="Times New Roman" pitchFamily="18" charset="0"/>
                          <a:cs typeface="Times New Roman" pitchFamily="18" charset="0"/>
                        </a:rPr>
                        <a:t>Високий рівень</a:t>
                      </a:r>
                      <a:endParaRPr lang="ru-RU" sz="1800">
                        <a:latin typeface="Times New Roman" pitchFamily="18" charset="0"/>
                        <a:cs typeface="Times New Roman" pitchFamily="18" charset="0"/>
                      </a:endParaRPr>
                    </a:p>
                    <a:p>
                      <a:pPr algn="just">
                        <a:spcAft>
                          <a:spcPts val="0"/>
                        </a:spcAft>
                      </a:pPr>
                      <a:r>
                        <a:rPr lang="uk-UA" sz="1800" b="1">
                          <a:latin typeface="Times New Roman" pitchFamily="18" charset="0"/>
                          <a:cs typeface="Times New Roman" pitchFamily="18" charset="0"/>
                        </a:rPr>
                        <a:t>(10-12 балів)</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40060">
                <a:tc vMerge="1">
                  <a:txBody>
                    <a:bodyPr/>
                    <a:lstStyle/>
                    <a:p>
                      <a:endParaRPr lang="ru-RU"/>
                    </a:p>
                  </a:txBody>
                  <a:tcPr/>
                </a:tc>
                <a:tc>
                  <a:txBody>
                    <a:bodyPr/>
                    <a:lstStyle/>
                    <a:p>
                      <a:pPr algn="just">
                        <a:spcAft>
                          <a:spcPts val="0"/>
                        </a:spcAft>
                      </a:pPr>
                      <a:r>
                        <a:rPr lang="uk-UA" sz="1800">
                          <a:latin typeface="Times New Roman" pitchFamily="18" charset="0"/>
                          <a:cs typeface="Times New Roman" pitchFamily="18" charset="0"/>
                        </a:rPr>
                        <a:t>кільк.</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кільк.</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кільк.</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кільк.</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180">
                <a:tc>
                  <a:txBody>
                    <a:bodyPr/>
                    <a:lstStyle/>
                    <a:p>
                      <a:pPr algn="just">
                        <a:spcAft>
                          <a:spcPts val="0"/>
                        </a:spcAft>
                      </a:pPr>
                      <a:r>
                        <a:rPr lang="uk-UA" sz="1800">
                          <a:latin typeface="Times New Roman" pitchFamily="18" charset="0"/>
                          <a:cs typeface="Times New Roman" pitchFamily="18" charset="0"/>
                        </a:rPr>
                        <a:t>11 клас </a:t>
                      </a:r>
                      <a:endParaRPr lang="ru-RU" sz="1800">
                        <a:latin typeface="Times New Roman" pitchFamily="18" charset="0"/>
                        <a:cs typeface="Times New Roman" pitchFamily="18" charset="0"/>
                      </a:endParaRPr>
                    </a:p>
                    <a:p>
                      <a:pPr algn="just">
                        <a:spcAft>
                          <a:spcPts val="0"/>
                        </a:spcAft>
                      </a:pPr>
                      <a:r>
                        <a:rPr lang="uk-UA" sz="1800">
                          <a:latin typeface="Times New Roman" pitchFamily="18" charset="0"/>
                          <a:cs typeface="Times New Roman" pitchFamily="18" charset="0"/>
                        </a:rPr>
                        <a:t>НВК №26</a:t>
                      </a:r>
                      <a:endParaRPr lang="ru-RU" sz="1800">
                        <a:latin typeface="Times New Roman" pitchFamily="18" charset="0"/>
                        <a:cs typeface="Times New Roman" pitchFamily="18" charset="0"/>
                      </a:endParaRPr>
                    </a:p>
                    <a:p>
                      <a:pPr algn="just">
                        <a:spcAft>
                          <a:spcPts val="0"/>
                        </a:spcAft>
                      </a:pPr>
                      <a:r>
                        <a:rPr lang="uk-UA" sz="1800">
                          <a:latin typeface="Times New Roman" pitchFamily="18" charset="0"/>
                          <a:cs typeface="Times New Roman" pitchFamily="18" charset="0"/>
                        </a:rPr>
                        <a:t>Експериментальна група</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9890" algn="l"/>
                        </a:tabLst>
                      </a:pPr>
                      <a:r>
                        <a:rPr lang="uk-UA" sz="1800" dirty="0">
                          <a:latin typeface="Times New Roman" pitchFamily="18" charset="0"/>
                          <a:cs typeface="Times New Roman" pitchFamily="18" charset="0"/>
                        </a:rPr>
                        <a:t>1</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2,5</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10</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25,6</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13</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33,3</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15</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38,5</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just">
                        <a:spcAft>
                          <a:spcPts val="0"/>
                        </a:spcAft>
                      </a:pPr>
                      <a:r>
                        <a:rPr lang="uk-UA" sz="1800">
                          <a:latin typeface="Times New Roman" pitchFamily="18" charset="0"/>
                          <a:cs typeface="Times New Roman" pitchFamily="18" charset="0"/>
                        </a:rPr>
                        <a:t>ПВ9-19-18</a:t>
                      </a:r>
                      <a:endParaRPr lang="ru-RU" sz="1800">
                        <a:latin typeface="Times New Roman" pitchFamily="18" charset="0"/>
                        <a:cs typeface="Times New Roman" pitchFamily="18" charset="0"/>
                      </a:endParaRPr>
                    </a:p>
                    <a:p>
                      <a:pPr algn="just">
                        <a:spcAft>
                          <a:spcPts val="0"/>
                        </a:spcAft>
                      </a:pPr>
                      <a:r>
                        <a:rPr lang="uk-UA" sz="1800">
                          <a:latin typeface="Times New Roman" pitchFamily="18" charset="0"/>
                          <a:cs typeface="Times New Roman" pitchFamily="18" charset="0"/>
                        </a:rPr>
                        <a:t>Контрольна група</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a:latin typeface="Times New Roman" pitchFamily="18" charset="0"/>
                          <a:cs typeface="Times New Roman" pitchFamily="18" charset="0"/>
                        </a:rPr>
                        <a:t>3</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10,7</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6</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pitchFamily="18" charset="0"/>
                          <a:cs typeface="Times New Roman" pitchFamily="18" charset="0"/>
                        </a:rPr>
                        <a:t>21,4</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pitchFamily="18" charset="0"/>
                          <a:cs typeface="Times New Roman" pitchFamily="18" charset="0"/>
                        </a:rPr>
                        <a:t>8</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pitchFamily="18" charset="0"/>
                          <a:cs typeface="Times New Roman" pitchFamily="18" charset="0"/>
                        </a:rPr>
                        <a:t>28,6</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a:latin typeface="Times New Roman" pitchFamily="18" charset="0"/>
                          <a:cs typeface="Times New Roman" pitchFamily="18" charset="0"/>
                        </a:rPr>
                        <a:t>11</a:t>
                      </a:r>
                      <a:endParaRPr lang="ru-RU" sz="180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pitchFamily="18" charset="0"/>
                          <a:cs typeface="Times New Roman" pitchFamily="18" charset="0"/>
                        </a:rPr>
                        <a:t>39,3</a:t>
                      </a:r>
                      <a:endParaRPr lang="ru-RU" sz="1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755576" y="620688"/>
            <a:ext cx="7848872" cy="1200329"/>
          </a:xfrm>
          <a:prstGeom prst="rect">
            <a:avLst/>
          </a:prstGeom>
        </p:spPr>
        <p:txBody>
          <a:bodyPr wrap="square">
            <a:spAutoFit/>
          </a:bodyPr>
          <a:lstStyle/>
          <a:p>
            <a:pPr algn="ctr"/>
            <a:r>
              <a:rPr lang="uk-UA" sz="2400" b="1" dirty="0" smtClean="0">
                <a:latin typeface="Times New Roman" pitchFamily="18" charset="0"/>
                <a:cs typeface="Times New Roman" pitchFamily="18" charset="0"/>
              </a:rPr>
              <a:t>Результати впровадження методики використання хмаро орієнтованих освітніх сервісів під час вивчення інтегрованого курсу </a:t>
            </a:r>
            <a:r>
              <a:rPr lang="uk-UA" sz="2400" b="1" dirty="0" err="1" smtClean="0">
                <a:latin typeface="Times New Roman" pitchFamily="18" charset="0"/>
                <a:cs typeface="Times New Roman" pitchFamily="18" charset="0"/>
              </a:rPr>
              <a:t>“Природничі</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науки”</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08720"/>
            <a:ext cx="7957392" cy="1200329"/>
          </a:xfrm>
          <a:prstGeom prst="rect">
            <a:avLst/>
          </a:prstGeom>
        </p:spPr>
        <p:txBody>
          <a:bodyPr wrap="square">
            <a:spAutoFit/>
          </a:bodyPr>
          <a:lstStyle/>
          <a:p>
            <a:pPr algn="just"/>
            <a:r>
              <a:rPr lang="uk-UA" sz="2400" b="1" dirty="0" smtClean="0">
                <a:latin typeface="Times New Roman" pitchFamily="18" charset="0"/>
                <a:cs typeface="Times New Roman" pitchFamily="18" charset="0"/>
              </a:rPr>
              <a:t>Графік порівняння рівнів знань учнів з інтегрованого курсу «Природничі науки» після проведення педагогічного експерименту</a:t>
            </a:r>
            <a:endParaRPr lang="ru-RU" sz="2400" b="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19</a:t>
            </a:fld>
            <a:endParaRPr lang="ru-RU"/>
          </a:p>
        </p:txBody>
      </p:sp>
      <p:graphicFrame>
        <p:nvGraphicFramePr>
          <p:cNvPr id="5" name="Диаграмма 4"/>
          <p:cNvGraphicFramePr/>
          <p:nvPr/>
        </p:nvGraphicFramePr>
        <p:xfrm>
          <a:off x="899592" y="2492896"/>
          <a:ext cx="7776864" cy="3960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764704"/>
            <a:ext cx="2736304" cy="584775"/>
          </a:xfrm>
          <a:prstGeom prst="rect">
            <a:avLst/>
          </a:prstGeom>
        </p:spPr>
        <p:txBody>
          <a:bodyPr wrap="square">
            <a:spAutoFit/>
          </a:bodyPr>
          <a:lstStyle/>
          <a:p>
            <a:r>
              <a:rPr lang="uk-UA" sz="3200" b="1" dirty="0" smtClean="0">
                <a:latin typeface="Times New Roman" panose="02020603050405020304" pitchFamily="18" charset="0"/>
                <a:cs typeface="Times New Roman" panose="02020603050405020304" pitchFamily="18" charset="0"/>
              </a:rPr>
              <a:t>Актуальність</a:t>
            </a:r>
            <a:endParaRPr lang="ru-RU" sz="3200" b="1" dirty="0">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971600" y="1975810"/>
            <a:ext cx="73448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У зв’язку з розвитком інформаційно-комунікаційних технологій (ІКТ) та загальною </a:t>
            </a:r>
            <a:r>
              <a:rPr kumimoji="0" lang="uk-UA" sz="2400" b="0" i="0" u="none" strike="noStrike" cap="none" normalizeH="0" baseline="0" dirty="0" err="1" smtClean="0">
                <a:ln>
                  <a:noFill/>
                </a:ln>
                <a:solidFill>
                  <a:schemeClr val="tx1"/>
                </a:solidFill>
                <a:effectLst/>
                <a:latin typeface="Times New Roman" pitchFamily="18" charset="0"/>
                <a:cs typeface="Times New Roman" pitchFamily="18" charset="0"/>
              </a:rPr>
              <a:t>цифровізацією</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суспільства оновлення вимагають не тільки технічні галузі, але й освітня. В умовах становлення нової української школи пріоритетом має бути впровадження в освітній процес сучасних ІКТ, цифрових і хмарних технологій, що забезпечують вдосконалення процесу навчання, зокрема природничих наук.</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95536" y="1403484"/>
            <a:ext cx="84614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cs typeface="Times New Roman" pitchFamily="18" charset="0"/>
              </a:rPr>
              <a:t>Апробація результатів</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дослідження.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Основні положення й результати дослідження обговорювалися на</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Всеукраїнській науково-практичній </a:t>
            </a:r>
            <a:r>
              <a:rPr kumimoji="0" lang="uk-UA" sz="2400" b="0" i="0" u="none" strike="noStrike" cap="none" normalizeH="0" baseline="0" dirty="0" err="1" smtClean="0">
                <a:ln>
                  <a:noFill/>
                </a:ln>
                <a:solidFill>
                  <a:schemeClr val="tx1"/>
                </a:solidFill>
                <a:effectLst/>
                <a:latin typeface="Times New Roman" pitchFamily="18" charset="0"/>
                <a:cs typeface="Times New Roman" pitchFamily="18" charset="0"/>
              </a:rPr>
              <a:t>інтернет-конференції</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«Актуальні проблеми природничої освіти: стратегії, технології та інновації» (Кропивницький, 2019).</a:t>
            </a:r>
          </a:p>
          <a:p>
            <a:pPr lvl="0" indent="450850" algn="just" fontAlgn="base">
              <a:spcBef>
                <a:spcPct val="0"/>
              </a:spcBef>
              <a:spcAft>
                <a:spcPct val="0"/>
              </a:spcAft>
            </a:pPr>
            <a:r>
              <a:rPr lang="uk-UA" sz="2400" dirty="0" smtClean="0"/>
              <a:t>Результати дослідження представлені 1 тезами доповідей написаними у співавторстві</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95536" y="692696"/>
            <a:ext cx="52565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bmk="_Toc42539364">
                <a:ln>
                  <a:noFill/>
                </a:ln>
                <a:solidFill>
                  <a:schemeClr val="tx1"/>
                </a:solidFill>
                <a:effectLst/>
                <a:latin typeface="Times New Roman" pitchFamily="18" charset="0"/>
                <a:ea typeface="Calibri" pitchFamily="34" charset="0"/>
                <a:cs typeface="Times New Roman" pitchFamily="18" charset="0"/>
              </a:rPr>
              <a:t>ВИСНОВКИ</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51520" y="1268760"/>
            <a:ext cx="8568952" cy="5386090"/>
          </a:xfrm>
          <a:prstGeom prst="rect">
            <a:avLst/>
          </a:prstGeom>
        </p:spPr>
        <p:txBody>
          <a:bodyPr wrap="square">
            <a:spAutoFit/>
          </a:bodyPr>
          <a:lstStyle/>
          <a:p>
            <a:pPr indent="361950" algn="just"/>
            <a:r>
              <a:rPr lang="uk-UA" sz="2000" dirty="0" smtClean="0">
                <a:latin typeface="Times New Roman" pitchFamily="18" charset="0"/>
                <a:cs typeface="Times New Roman" pitchFamily="18" charset="0"/>
              </a:rPr>
              <a:t>1. Проведено аналіз психолого-педагогічної, методичної, нормативної, історичної літератури. На основі </a:t>
            </a:r>
            <a:r>
              <a:rPr lang="uk-UA" sz="2000" dirty="0" smtClean="0">
                <a:latin typeface="Times New Roman" pitchFamily="18" charset="0"/>
                <a:cs typeface="Times New Roman" pitchFamily="18" charset="0"/>
              </a:rPr>
              <a:t>проведеного </a:t>
            </a:r>
            <a:r>
              <a:rPr lang="uk-UA" sz="2000" dirty="0" smtClean="0">
                <a:latin typeface="Times New Roman" pitchFamily="18" charset="0"/>
                <a:cs typeface="Times New Roman" pitchFamily="18" charset="0"/>
              </a:rPr>
              <a:t>аналізу історично-методичної літератури було визначено, що такі дисципліни к хімія, біологія та фізика мали чимало спільних аспектів викладання та основний понятійний апарат. Під час аналізу освітніх програм інтегрованого курсу «Природничі науки» було визначено основний зміст, мету, завдання курсу, що дало змогу виявити на яких етапах вивчення «Природничих наук» можна покращити пізнавальну активність старшокласників за допомогою використання </a:t>
            </a:r>
            <a:r>
              <a:rPr lang="uk-UA" sz="2000" dirty="0" smtClean="0">
                <a:latin typeface="Times New Roman" pitchFamily="18" charset="0"/>
                <a:cs typeface="Times New Roman" pitchFamily="18" charset="0"/>
              </a:rPr>
              <a:t>х</a:t>
            </a:r>
            <a:r>
              <a:rPr lang="uk-UA" sz="2000" dirty="0" smtClean="0">
                <a:latin typeface="Times New Roman" pitchFamily="18" charset="0"/>
                <a:cs typeface="Times New Roman" pitchFamily="18" charset="0"/>
              </a:rPr>
              <a:t>м</a:t>
            </a:r>
            <a:r>
              <a:rPr lang="uk-UA" sz="2000" dirty="0" smtClean="0">
                <a:latin typeface="Times New Roman" pitchFamily="18" charset="0"/>
                <a:cs typeface="Times New Roman" pitchFamily="18" charset="0"/>
              </a:rPr>
              <a:t>аро </a:t>
            </a:r>
            <a:r>
              <a:rPr lang="uk-UA" sz="2000" dirty="0" smtClean="0">
                <a:latin typeface="Times New Roman" pitchFamily="18" charset="0"/>
                <a:cs typeface="Times New Roman" pitchFamily="18" charset="0"/>
              </a:rPr>
              <a:t>орієнтованого освітнього середовища.</a:t>
            </a:r>
          </a:p>
          <a:p>
            <a:pPr lvl="0" indent="361950" algn="just"/>
            <a:r>
              <a:rPr lang="uk-UA" dirty="0" smtClean="0"/>
              <a:t>2. В ході дослідження хмаро орієнтованого освітнього середовища при навчанні «Природничих наук» в закладах загальної середньої освіти було виявлено необхідність у створенні методики використання хмарних сервісів на уроках «Природничі науки». Проаналізовано принцип роботи хмаро орієнтованого освітнього середовища. Більш поглиблено вивчено поняття хмаро орієнтованого освітнього середовища при вивченні інтегрованого курсу «Природничі науки» старшокласників у закладах загальної середньої освіти.</a:t>
            </a:r>
            <a:endParaRPr lang="ru-RU" dirty="0" smtClean="0"/>
          </a:p>
          <a:p>
            <a:pPr indent="361950" algn="just"/>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39552" y="1052736"/>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1325" algn="just" defTabSz="914400" rtl="0" eaLnBrk="1" fontAlgn="base" latinLnBrk="0" hangingPunct="1">
              <a:lnSpc>
                <a:spcPct val="100000"/>
              </a:lnSpc>
              <a:spcBef>
                <a:spcPct val="0"/>
              </a:spcBef>
              <a:spcAft>
                <a:spcPct val="0"/>
              </a:spcAft>
              <a:buClrTx/>
              <a:buSzTx/>
              <a:tabLst>
                <a:tab pos="630238" algn="l"/>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Окреслено особливості організації освітнього процесу з «Природничих наук» у хмаро орієнтованому освітньому середовищі. Визначено, що навчання «Природничим наукам</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хмаро орієнтованому освітньому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середовищі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найкраще реалізується завдяки системі уроків, які за своєю системою дозволяють використовувати хмарні технології на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всіх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своїх етапах. Використання хмаро орієнтованого середовища дало можливість впорядкувати навчальний матеріал, націлити суб’єктів дослідження на колективну та самостійну роботу. Розроблені контрольні тести для перевірки здобутих знань учнями завдяки хмарному сервісу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Google</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тест.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361950" algn="just" defTabSz="914400" rtl="0" eaLnBrk="0" fontAlgn="base" latinLnBrk="0" hangingPunct="0">
              <a:lnSpc>
                <a:spcPct val="100000"/>
              </a:lnSpc>
              <a:spcBef>
                <a:spcPct val="0"/>
              </a:spcBef>
              <a:spcAft>
                <a:spcPct val="0"/>
              </a:spcAft>
              <a:buClrTx/>
              <a:buSzTx/>
              <a:tabLst>
                <a:tab pos="630238" algn="l"/>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Розроблена методика використання хмарних ресурсів в освітньому процесі акцентує увагу на класну та самостійну роботу здобувачів освіти при вивченні інтегрованого курсу «Природничі науки». Використання Google-сайту забезпечує реалізацію самостійної роботи учнів не тільки на уроках, але і в позаурочний час.</a:t>
            </a:r>
          </a:p>
          <a:p>
            <a:pPr marR="0" lvl="0" indent="361950" algn="just" defTabSz="914400" rtl="0" eaLnBrk="0" fontAlgn="base" latinLnBrk="0" hangingPunct="0">
              <a:lnSpc>
                <a:spcPct val="100000"/>
              </a:lnSpc>
              <a:spcBef>
                <a:spcPct val="0"/>
              </a:spcBef>
              <a:spcAft>
                <a:spcPct val="0"/>
              </a:spcAft>
              <a:buClrTx/>
              <a:buSzTx/>
              <a:tabLst>
                <a:tab pos="630238" algn="l"/>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Аналізуючи дані педагогічного експерименту можна зазначити, що розроблена  методика навчання курсу «Природничих наук» в хмаро орієнтованому освітньому середовищі учні є доцільною та забезпечує високу пізнавальну діяльність здобувачів освіти, а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також є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самостійну роботу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9023" y="3244334"/>
            <a:ext cx="4665957" cy="830997"/>
          </a:xfrm>
          <a:prstGeom prst="rect">
            <a:avLst/>
          </a:prstGeom>
        </p:spPr>
        <p:txBody>
          <a:bodyPr wrap="none">
            <a:spAutoFit/>
          </a:bodyPr>
          <a:lstStyle/>
          <a:p>
            <a:pPr lvl="0" algn="ctr" fontAlgn="base">
              <a:spcBef>
                <a:spcPct val="0"/>
              </a:spcBef>
              <a:spcAft>
                <a:spcPct val="0"/>
              </a:spcAft>
            </a:pPr>
            <a:r>
              <a:rPr lang="uk-UA" sz="4800" b="1" dirty="0" smtClean="0" bmk="_Toc42539364">
                <a:latin typeface="Times New Roman" pitchFamily="18" charset="0"/>
                <a:cs typeface="Times New Roman" pitchFamily="18" charset="0"/>
              </a:rPr>
              <a:t>Дякую за увагу!</a:t>
            </a:r>
            <a:endParaRPr lang="uk-UA" sz="48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8064896" cy="2308324"/>
          </a:xfrm>
          <a:prstGeom prst="rect">
            <a:avLst/>
          </a:prstGeom>
        </p:spPr>
        <p:txBody>
          <a:bodyPr wrap="square">
            <a:spAutoFit/>
          </a:bodyPr>
          <a:lstStyle/>
          <a:p>
            <a:pPr algn="just"/>
            <a:r>
              <a:rPr lang="uk-UA" sz="2400" b="1" dirty="0" smtClean="0"/>
              <a:t>Мета дослідження</a:t>
            </a:r>
            <a:r>
              <a:rPr lang="uk-UA" sz="2400" dirty="0" smtClean="0"/>
              <a:t> полягає в теоретичному та методичному обґрунтуванні доцільності розробки хмаро орієнтованого освітнього середовища для організації освітнього процесу з інтегрованого курсу «Природничі науки», та розробці методики навчання курсу «Природничі науки» в даному середовищі.</a:t>
            </a:r>
            <a:endParaRPr lang="ru-RU" sz="2400" dirty="0"/>
          </a:p>
        </p:txBody>
      </p:sp>
      <p:sp>
        <p:nvSpPr>
          <p:cNvPr id="17412" name="Rectangle 4"/>
          <p:cNvSpPr>
            <a:spLocks noChangeArrowheads="1"/>
          </p:cNvSpPr>
          <p:nvPr/>
        </p:nvSpPr>
        <p:spPr bwMode="auto">
          <a:xfrm>
            <a:off x="611560" y="3356992"/>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cs typeface="Times New Roman" pitchFamily="18" charset="0"/>
              </a:rPr>
              <a:t>Об’єкт дослідження –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освітній</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процес</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з курсу «Природничі науки»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закладах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загальної</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середньої</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освіти</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755576" y="4653136"/>
            <a:ext cx="7776864" cy="1200329"/>
          </a:xfrm>
          <a:prstGeom prst="rect">
            <a:avLst/>
          </a:prstGeom>
        </p:spPr>
        <p:txBody>
          <a:bodyPr wrap="square">
            <a:spAutoFit/>
          </a:bodyPr>
          <a:lstStyle/>
          <a:p>
            <a:pPr algn="just"/>
            <a:r>
              <a:rPr lang="ru-RU" sz="2400" b="1" dirty="0" smtClean="0">
                <a:latin typeface="Times New Roman" pitchFamily="18" charset="0"/>
                <a:cs typeface="Times New Roman" pitchFamily="18" charset="0"/>
              </a:rPr>
              <a:t>Предмет </a:t>
            </a:r>
            <a:r>
              <a:rPr lang="ru-RU" sz="2400" b="1" dirty="0" err="1" smtClean="0">
                <a:latin typeface="Times New Roman" pitchFamily="18" charset="0"/>
                <a:cs typeface="Times New Roman" pitchFamily="18" charset="0"/>
              </a:rPr>
              <a:t>дослідження</a:t>
            </a:r>
            <a:r>
              <a:rPr lang="ru-RU" sz="2400" dirty="0" smtClean="0">
                <a:latin typeface="Times New Roman" pitchFamily="18" charset="0"/>
                <a:cs typeface="Times New Roman" pitchFamily="18" charset="0"/>
              </a:rPr>
              <a:t> – методика </a:t>
            </a:r>
            <a:r>
              <a:rPr lang="ru-RU" sz="2400" dirty="0" err="1" smtClean="0">
                <a:latin typeface="Times New Roman" pitchFamily="18" charset="0"/>
                <a:cs typeface="Times New Roman" pitchFamily="18" charset="0"/>
              </a:rPr>
              <a:t>навчання</a:t>
            </a:r>
            <a:r>
              <a:rPr lang="uk-UA" sz="2400" dirty="0" smtClean="0">
                <a:latin typeface="Times New Roman" pitchFamily="18" charset="0"/>
                <a:cs typeface="Times New Roman" pitchFamily="18" charset="0"/>
              </a:rPr>
              <a:t> курсу «Природничі науки» </a:t>
            </a:r>
            <a:r>
              <a:rPr lang="ru-RU" sz="2400" dirty="0" smtClean="0">
                <a:latin typeface="Times New Roman" pitchFamily="18" charset="0"/>
                <a:cs typeface="Times New Roman" pitchFamily="18" charset="0"/>
              </a:rPr>
              <a:t>у </a:t>
            </a:r>
            <a:r>
              <a:rPr lang="ru-RU" sz="2400" dirty="0" err="1" smtClean="0">
                <a:latin typeface="Times New Roman" pitchFamily="18" charset="0"/>
                <a:cs typeface="Times New Roman" pitchFamily="18" charset="0"/>
              </a:rPr>
              <a:t>хмаро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орієнтованому</a:t>
            </a:r>
            <a:r>
              <a:rPr lang="ru-RU"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освітньому </a:t>
            </a:r>
            <a:r>
              <a:rPr lang="ru-RU" sz="2400" dirty="0" err="1" smtClean="0">
                <a:latin typeface="Times New Roman" pitchFamily="18" charset="0"/>
                <a:cs typeface="Times New Roman" pitchFamily="18" charset="0"/>
              </a:rPr>
              <a:t>середовищі</a:t>
            </a:r>
            <a:r>
              <a:rPr lang="uk-UA" sz="2400" dirty="0" smtClean="0">
                <a:latin typeface="Times New Roman" pitchFamily="18" charset="0"/>
                <a:cs typeface="Times New Roman" pitchFamily="18" charset="0"/>
              </a:rPr>
              <a:t> (ХООС) старшої школи. </a:t>
            </a:r>
            <a:endParaRPr lang="ru-RU" sz="24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476672"/>
            <a:ext cx="1872208" cy="461665"/>
          </a:xfrm>
          <a:prstGeom prst="rect">
            <a:avLst/>
          </a:prstGeom>
        </p:spPr>
        <p:txBody>
          <a:bodyPr wrap="square">
            <a:spAutoFit/>
          </a:bodyPr>
          <a:lstStyle/>
          <a:p>
            <a:r>
              <a:rPr lang="uk-UA" sz="2400" b="1" dirty="0" smtClean="0">
                <a:latin typeface="Times New Roman" panose="02020603050405020304" pitchFamily="18" charset="0"/>
                <a:cs typeface="Times New Roman" panose="02020603050405020304" pitchFamily="18" charset="0"/>
              </a:rPr>
              <a:t>Завдання:</a:t>
            </a:r>
          </a:p>
        </p:txBody>
      </p:sp>
      <p:sp>
        <p:nvSpPr>
          <p:cNvPr id="19459" name="Rectangle 3"/>
          <p:cNvSpPr>
            <a:spLocks noChangeArrowheads="1"/>
          </p:cNvSpPr>
          <p:nvPr/>
        </p:nvSpPr>
        <p:spPr bwMode="auto">
          <a:xfrm>
            <a:off x="467544" y="908720"/>
            <a:ext cx="82089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1. Провести аналіз психолого-педагогічної, методичної, нормативної, історичної літератури, джерел, що визначають функціонування ХООС. Визначити змістову компоненту інтегрованого курсу «Природничі науки» та його історичну динаміку.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2. Дослідити необхідність створення хмаро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орієтованого</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освітнього середовища при навчанні курсу «Природничі науки» в закладах загальної середньої освіти.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Окреслити особливості організації освітнього процесу з курсу «Природничі науки» у ХООС.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Розробити методику використання хмарних ресурсів в освітньому процесі та акцентувати увагу на класну та самостійну роботу здобувачів освіти при навчанні інтегрованого курсу «Природничі науки».</a:t>
            </a:r>
          </a:p>
          <a:p>
            <a:pPr marL="0" marR="0" lvl="0" indent="0" algn="just" defTabSz="914400" rtl="0" eaLnBrk="1" fontAlgn="base" latinLnBrk="0" hangingPunct="1">
              <a:lnSpc>
                <a:spcPct val="100000"/>
              </a:lnSpc>
              <a:spcBef>
                <a:spcPct val="0"/>
              </a:spcBef>
              <a:spcAft>
                <a:spcPct val="0"/>
              </a:spcAft>
              <a:buClrTx/>
              <a:buSzTx/>
              <a:buFontTx/>
              <a:buNone/>
              <a:tabLst/>
            </a:pPr>
            <a:endParaRPr lang="uk-UA" sz="20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5. Встановити доцільність впровадження ХООС в освітньому процесі курсу «Природничі науки» старшої школи.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2634247" cy="461665"/>
          </a:xfrm>
          <a:prstGeom prst="rect">
            <a:avLst/>
          </a:prstGeom>
        </p:spPr>
        <p:txBody>
          <a:bodyPr wrap="none">
            <a:spAutoFit/>
          </a:bodyPr>
          <a:lstStyle/>
          <a:p>
            <a:r>
              <a:rPr lang="uk-UA" sz="2400" b="1" dirty="0" smtClean="0">
                <a:latin typeface="Times New Roman" pitchFamily="18" charset="0"/>
                <a:cs typeface="Times New Roman" pitchFamily="18" charset="0"/>
              </a:rPr>
              <a:t>Наукова новизна</a:t>
            </a: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3" name="Прямоугольник 2"/>
          <p:cNvSpPr/>
          <p:nvPr/>
        </p:nvSpPr>
        <p:spPr>
          <a:xfrm>
            <a:off x="683568" y="1196752"/>
            <a:ext cx="7776864" cy="2554545"/>
          </a:xfrm>
          <a:prstGeom prst="rect">
            <a:avLst/>
          </a:prstGeom>
        </p:spPr>
        <p:txBody>
          <a:bodyPr wrap="square">
            <a:spAutoFit/>
          </a:bodyPr>
          <a:lstStyle/>
          <a:p>
            <a:pPr algn="just"/>
            <a:r>
              <a:rPr lang="uk-UA" sz="2000" i="1" dirty="0" smtClean="0">
                <a:latin typeface="Times New Roman" pitchFamily="18" charset="0"/>
                <a:cs typeface="Times New Roman" pitchFamily="18" charset="0"/>
              </a:rPr>
              <a:t>– уточнено</a:t>
            </a:r>
            <a:r>
              <a:rPr lang="uk-UA" sz="2000" dirty="0" smtClean="0">
                <a:latin typeface="Times New Roman" pitchFamily="18" charset="0"/>
                <a:cs typeface="Times New Roman" pitchFamily="18" charset="0"/>
              </a:rPr>
              <a:t>: поняття хмаро орієнтованого освітнього середовища та його структури для навчання інтегрованого курсу «Природничі науки», зміст </a:t>
            </a:r>
            <a:r>
              <a:rPr lang="uk-UA" sz="2000" dirty="0" err="1" smtClean="0">
                <a:latin typeface="Times New Roman" pitchFamily="18" charset="0"/>
                <a:cs typeface="Times New Roman" pitchFamily="18" charset="0"/>
              </a:rPr>
              <a:t>діяльнісного</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компетентнісного</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особистісно</a:t>
            </a:r>
            <a:r>
              <a:rPr lang="uk-UA" sz="2000" dirty="0" smtClean="0">
                <a:latin typeface="Times New Roman" pitchFamily="18" charset="0"/>
                <a:cs typeface="Times New Roman" pitchFamily="18" charset="0"/>
              </a:rPr>
              <a:t> зорієнтованого підходів у освітньому процесі курсу «Природничі </a:t>
            </a:r>
            <a:r>
              <a:rPr lang="uk-UA" sz="2000" dirty="0" err="1" smtClean="0">
                <a:latin typeface="Times New Roman" pitchFamily="18" charset="0"/>
                <a:cs typeface="Times New Roman" pitchFamily="18" charset="0"/>
              </a:rPr>
              <a:t>наки</a:t>
            </a:r>
            <a:r>
              <a:rPr lang="uk-UA" sz="2000" dirty="0" smtClean="0">
                <a:latin typeface="Times New Roman" pitchFamily="18" charset="0"/>
                <a:cs typeface="Times New Roman" pitchFamily="18" charset="0"/>
              </a:rPr>
              <a:t>», що реалізовується в хмаро орієнтованому освітньому середовищі; методичні засади методики навчання інтегрованого курсу «Природничі науки» в хмаро орієнтованому освітньому середовищі;</a:t>
            </a:r>
            <a:endParaRPr lang="ru-RU" sz="2000" dirty="0">
              <a:latin typeface="Times New Roman" pitchFamily="18" charset="0"/>
              <a:cs typeface="Times New Roman" pitchFamily="18" charset="0"/>
            </a:endParaRPr>
          </a:p>
        </p:txBody>
      </p:sp>
      <p:sp>
        <p:nvSpPr>
          <p:cNvPr id="4" name="Прямоугольник 3"/>
          <p:cNvSpPr/>
          <p:nvPr/>
        </p:nvSpPr>
        <p:spPr>
          <a:xfrm>
            <a:off x="755576" y="3933056"/>
            <a:ext cx="7632848" cy="2554545"/>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uk-UA" sz="2000" i="1" dirty="0" smtClean="0">
                <a:latin typeface="Times New Roman" pitchFamily="18" charset="0"/>
                <a:cs typeface="Times New Roman" pitchFamily="18" charset="0"/>
              </a:rPr>
              <a:t>– подальшого розвитку набули:</a:t>
            </a:r>
            <a:r>
              <a:rPr lang="uk-UA" sz="2000" dirty="0" smtClean="0">
                <a:latin typeface="Times New Roman" pitchFamily="18" charset="0"/>
                <a:cs typeface="Times New Roman" pitchFamily="18" charset="0"/>
              </a:rPr>
              <a:t> методика навчання курсу «Природничі науки» старшокласників у хмаро орієнтованому освітньому середовищі за </a:t>
            </a:r>
            <a:r>
              <a:rPr lang="uk-UA" sz="2000" dirty="0" err="1" smtClean="0">
                <a:latin typeface="Times New Roman" pitchFamily="18" charset="0"/>
                <a:cs typeface="Times New Roman" pitchFamily="18" charset="0"/>
              </a:rPr>
              <a:t>допомогую</a:t>
            </a:r>
            <a:r>
              <a:rPr lang="uk-U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Google</a:t>
            </a:r>
            <a:r>
              <a:rPr lang="uk-UA" sz="2000" dirty="0" err="1" smtClean="0">
                <a:latin typeface="Times New Roman" pitchFamily="18" charset="0"/>
                <a:cs typeface="Times New Roman" pitchFamily="18" charset="0"/>
              </a:rPr>
              <a:t>-сайту</a:t>
            </a:r>
            <a:r>
              <a:rPr lang="uk-UA" sz="2000" dirty="0" smtClean="0">
                <a:latin typeface="Times New Roman" pitchFamily="18" charset="0"/>
                <a:cs typeface="Times New Roman" pitchFamily="18" charset="0"/>
              </a:rPr>
              <a:t>; дидактичні принципи науковості, доступності, зв’язку теоретичного матеріалу та практики, наочності, систематичності і послідовності, самостійності і активності у структурі інтегрованого курсу «Природничі науки» учнів старшої школи в хмаро орієнтованому освітньому середовищі</a:t>
            </a:r>
            <a:r>
              <a:rPr lang="uk-UA" sz="2000" dirty="0" smtClean="0"/>
              <a:t>.</a:t>
            </a:r>
            <a:endParaRPr lang="ru-RU" sz="20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1484784"/>
            <a:ext cx="8568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cs typeface="Times New Roman" pitchFamily="18" charset="0"/>
              </a:rPr>
              <a:t>Практична значущість</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отриманих результатів дослідження полягає у розробленні дидактичних матеріалів для навчання курсу «Природничі науки» старшокласників у хмаро орієнтованому освітньому середовищі; створенні авторського сайту (https://sites.google.com/d/1Oir764KjEbHWm), що мав логічну структуру для зручного використання при роботі, всі методичні матеріали, що розміщувалися на сторінках сайту відповідали темам уроків зазначених в освітній програмі.</a:t>
            </a:r>
            <a:r>
              <a:rPr kumimoji="0" lang="uk-UA" sz="2400" b="0" i="0" u="none" strike="noStrike" cap="none" normalizeH="0" baseline="0" dirty="0" smtClean="0">
                <a:ln>
                  <a:noFill/>
                </a:ln>
                <a:solidFill>
                  <a:srgbClr val="00B0F0"/>
                </a:solidFill>
                <a:effectLst/>
                <a:latin typeface="Times New Roman" pitchFamily="18" charset="0"/>
                <a:cs typeface="Times New Roman" pitchFamily="18" charset="0"/>
              </a:rPr>
              <a:t> </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066800"/>
          </a:xfrm>
        </p:spPr>
        <p:txBody>
          <a:bodyPr>
            <a:normAutofit fontScale="90000"/>
          </a:bodyPr>
          <a:lstStyle/>
          <a:p>
            <a:pPr algn="ctr"/>
            <a:r>
              <a:rPr lang="uk-UA" sz="2700" b="1" dirty="0" smtClean="0">
                <a:latin typeface="Times New Roman" pitchFamily="18" charset="0"/>
                <a:cs typeface="Times New Roman" pitchFamily="18" charset="0"/>
              </a:rPr>
              <a:t>РОЗДІЛ </a:t>
            </a:r>
            <a:r>
              <a:rPr lang="en-US" sz="2700" b="1" dirty="0" smtClean="0">
                <a:latin typeface="Times New Roman" pitchFamily="18" charset="0"/>
                <a:cs typeface="Times New Roman" pitchFamily="18" charset="0"/>
              </a:rPr>
              <a:t>I</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uk-UA" sz="2700" b="1" dirty="0" smtClean="0">
                <a:latin typeface="Times New Roman" pitchFamily="18" charset="0"/>
                <a:cs typeface="Times New Roman" pitchFamily="18" charset="0"/>
              </a:rPr>
              <a:t>ТЕОРЕТИЧНІ ОСНОВИ РЕАЛІЗАЦІЇ МЕТОДИКИ НАВЧАННЯ «ПРИРОДНИЧИХ НАУК»</a:t>
            </a: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325112"/>
          </a:xfrm>
        </p:spPr>
        <p:txBody>
          <a:bodyPr>
            <a:normAutofit fontScale="92500" lnSpcReduction="10000"/>
          </a:bodyPr>
          <a:lstStyle/>
          <a:p>
            <a:pPr marL="624078" indent="-514350" algn="just">
              <a:buFont typeface="+mj-lt"/>
              <a:buAutoNum type="arabicPeriod"/>
            </a:pPr>
            <a:r>
              <a:rPr lang="uk-UA" dirty="0" smtClean="0"/>
              <a:t>Було досліджено, як розвивалася методика навчання фізики, хімії, біології починаючи з </a:t>
            </a:r>
            <a:r>
              <a:rPr lang="en-US" dirty="0" smtClean="0"/>
              <a:t>XX</a:t>
            </a:r>
            <a:r>
              <a:rPr lang="uk-UA" dirty="0" smtClean="0"/>
              <a:t> ст.</a:t>
            </a:r>
          </a:p>
          <a:p>
            <a:pPr marL="624078" indent="-514350" algn="just">
              <a:buFont typeface="+mj-lt"/>
              <a:buAutoNum type="arabicPeriod"/>
            </a:pPr>
            <a:r>
              <a:rPr lang="uk-UA" dirty="0" smtClean="0"/>
              <a:t>Проаналізовано зміст освітніх програм інтегрованого курсу </a:t>
            </a:r>
            <a:r>
              <a:rPr lang="uk-UA" dirty="0" err="1" smtClean="0"/>
              <a:t>“Природничі</a:t>
            </a:r>
            <a:r>
              <a:rPr lang="uk-UA" dirty="0" smtClean="0"/>
              <a:t> </a:t>
            </a:r>
            <a:r>
              <a:rPr lang="uk-UA" dirty="0" err="1" smtClean="0"/>
              <a:t>науки”</a:t>
            </a:r>
            <a:r>
              <a:rPr lang="uk-UA" dirty="0" smtClean="0"/>
              <a:t>.</a:t>
            </a:r>
          </a:p>
          <a:p>
            <a:pPr marL="624078" indent="-514350" algn="just">
              <a:buFont typeface="+mj-lt"/>
              <a:buAutoNum type="arabicPeriod"/>
            </a:pPr>
            <a:r>
              <a:rPr lang="uk-UA" dirty="0" smtClean="0"/>
              <a:t>Сформовано уявлення про хмаро орієнтовані освітні середовища, окреслено переваги та недоліки.</a:t>
            </a:r>
          </a:p>
          <a:p>
            <a:pPr marL="624078" indent="-514350" algn="just">
              <a:buFont typeface="+mj-lt"/>
              <a:buAutoNum type="arabicPeriod"/>
            </a:pPr>
            <a:r>
              <a:rPr lang="uk-UA" dirty="0" smtClean="0"/>
              <a:t>Охарактеризовано основні хмарні сервіси для навчання учнів інтегрованому курсу </a:t>
            </a:r>
            <a:r>
              <a:rPr lang="uk-UA" dirty="0" err="1" smtClean="0"/>
              <a:t>“Природничі</a:t>
            </a:r>
            <a:r>
              <a:rPr lang="uk-UA" dirty="0" smtClean="0"/>
              <a:t> </a:t>
            </a:r>
            <a:r>
              <a:rPr lang="uk-UA" dirty="0" err="1" smtClean="0"/>
              <a:t>науки”</a:t>
            </a:r>
            <a:endParaRPr lang="uk-UA" dirty="0" smtClean="0"/>
          </a:p>
          <a:p>
            <a:pPr marL="624078" indent="-514350">
              <a:buFont typeface="+mj-lt"/>
              <a:buAutoNum type="arabicPeriod"/>
            </a:pP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pic>
        <p:nvPicPr>
          <p:cNvPr id="1026" name="Picture 2" descr="C:\Users\Tanuha\Desktop\-10-638.jpg"/>
          <p:cNvPicPr>
            <a:picLocks noChangeAspect="1" noChangeArrowheads="1"/>
          </p:cNvPicPr>
          <p:nvPr/>
        </p:nvPicPr>
        <p:blipFill>
          <a:blip r:embed="rId2" cstate="print"/>
          <a:srcRect/>
          <a:stretch>
            <a:fillRect/>
          </a:stretch>
        </p:blipFill>
        <p:spPr bwMode="auto">
          <a:xfrm>
            <a:off x="1115616" y="1196752"/>
            <a:ext cx="6912768" cy="5189994"/>
          </a:xfrm>
          <a:prstGeom prst="rect">
            <a:avLst/>
          </a:prstGeom>
          <a:noFill/>
        </p:spPr>
      </p:pic>
      <p:sp>
        <p:nvSpPr>
          <p:cNvPr id="4" name="Прямоугольник 3"/>
          <p:cNvSpPr/>
          <p:nvPr/>
        </p:nvSpPr>
        <p:spPr>
          <a:xfrm>
            <a:off x="16373" y="692696"/>
            <a:ext cx="9127627" cy="461665"/>
          </a:xfrm>
          <a:prstGeom prst="rect">
            <a:avLst/>
          </a:prstGeom>
        </p:spPr>
        <p:txBody>
          <a:bodyPr wrap="none">
            <a:spAutoFit/>
          </a:bodyPr>
          <a:lstStyle/>
          <a:p>
            <a:r>
              <a:rPr lang="uk-UA" sz="2400" b="1" dirty="0" smtClean="0">
                <a:latin typeface="Times New Roman" panose="02020603050405020304" pitchFamily="18" charset="0"/>
                <a:cs typeface="Times New Roman" panose="02020603050405020304" pitchFamily="18" charset="0"/>
              </a:rPr>
              <a:t>Основні переваги та недоліки при роботі з хмарними сервісами </a:t>
            </a:r>
            <a:endParaRPr lang="uk-UA" sz="24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
        <p:nvSpPr>
          <p:cNvPr id="3" name="Прямоугольник 2"/>
          <p:cNvSpPr/>
          <p:nvPr/>
        </p:nvSpPr>
        <p:spPr>
          <a:xfrm>
            <a:off x="323528" y="692696"/>
            <a:ext cx="8208912" cy="830997"/>
          </a:xfrm>
          <a:prstGeom prst="rect">
            <a:avLst/>
          </a:prstGeom>
        </p:spPr>
        <p:txBody>
          <a:bodyPr wrap="square">
            <a:spAutoFit/>
          </a:bodyPr>
          <a:lstStyle/>
          <a:p>
            <a:pPr algn="just"/>
            <a:r>
              <a:rPr lang="uk-UA" sz="2400" b="1" dirty="0" smtClean="0">
                <a:latin typeface="Times New Roman" panose="02020603050405020304" pitchFamily="18" charset="0"/>
                <a:cs typeface="Times New Roman" panose="02020603050405020304" pitchFamily="18" charset="0"/>
              </a:rPr>
              <a:t>Приклади сервісів, що можуть бути використані на уроках</a:t>
            </a:r>
            <a:endParaRPr lang="uk-UA" sz="2400" b="1" dirty="0" smtClean="0">
              <a:latin typeface="Times New Roman" panose="02020603050405020304" pitchFamily="18" charset="0"/>
              <a:cs typeface="Times New Roman" panose="02020603050405020304" pitchFamily="18" charset="0"/>
            </a:endParaRPr>
          </a:p>
        </p:txBody>
      </p:sp>
      <p:pic>
        <p:nvPicPr>
          <p:cNvPr id="2050" name="Picture 2" descr="C:\Users\Tanuha\Desktop\8.jpg"/>
          <p:cNvPicPr>
            <a:picLocks noChangeAspect="1" noChangeArrowheads="1"/>
          </p:cNvPicPr>
          <p:nvPr/>
        </p:nvPicPr>
        <p:blipFill>
          <a:blip r:embed="rId2" cstate="print"/>
          <a:srcRect/>
          <a:stretch>
            <a:fillRect/>
          </a:stretch>
        </p:blipFill>
        <p:spPr bwMode="auto">
          <a:xfrm>
            <a:off x="971600" y="1700808"/>
            <a:ext cx="7272808" cy="44284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433</TotalTime>
  <Words>1097</Words>
  <Application>Microsoft Office PowerPoint</Application>
  <PresentationFormat>Экран (4:3)</PresentationFormat>
  <Paragraphs>130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Городская</vt:lpstr>
      <vt:lpstr>«Методика навчання курсу «природничі науки» старшокласників у хмаро орієнтованому освітньому середовищі»</vt:lpstr>
      <vt:lpstr>Слайд 2</vt:lpstr>
      <vt:lpstr>Слайд 3</vt:lpstr>
      <vt:lpstr>Слайд 4</vt:lpstr>
      <vt:lpstr>Слайд 5</vt:lpstr>
      <vt:lpstr>Слайд 6</vt:lpstr>
      <vt:lpstr>РОЗДІЛ I ТЕОРЕТИЧНІ ОСНОВИ РЕАЛІЗАЦІЇ МЕТОДИКИ НАВЧАННЯ «ПРИРОДНИЧИХ НАУК»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Tanuha</dc:creator>
  <cp:lastModifiedBy>Tanuha</cp:lastModifiedBy>
  <cp:revision>47</cp:revision>
  <dcterms:modified xsi:type="dcterms:W3CDTF">2020-06-22T22:01:27Z</dcterms:modified>
</cp:coreProperties>
</file>